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9" r:id="rId3"/>
    <p:sldId id="258" r:id="rId4"/>
    <p:sldId id="262" r:id="rId5"/>
    <p:sldId id="260" r:id="rId6"/>
    <p:sldId id="257" r:id="rId7"/>
    <p:sldId id="261"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161" autoAdjust="0"/>
  </p:normalViewPr>
  <p:slideViewPr>
    <p:cSldViewPr snapToGrid="0">
      <p:cViewPr varScale="1">
        <p:scale>
          <a:sx n="56" d="100"/>
          <a:sy n="56" d="100"/>
        </p:scale>
        <p:origin x="10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BEB1CE-2680-412D-99ED-39560F9254BD}" type="datetimeFigureOut">
              <a:rPr lang="fr-FR" smtClean="0"/>
              <a:t>11/12/2025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3C0A16-CE7A-4887-B1A0-9892D8EB4719}" type="slidenum">
              <a:rPr lang="fr-FR" smtClean="0"/>
              <a:t>‹N°›</a:t>
            </a:fld>
            <a:endParaRPr lang="fr-FR"/>
          </a:p>
        </p:txBody>
      </p:sp>
    </p:spTree>
    <p:extLst>
      <p:ext uri="{BB962C8B-B14F-4D97-AF65-F5344CB8AC3E}">
        <p14:creationId xmlns:p14="http://schemas.microsoft.com/office/powerpoint/2010/main" val="2230726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fr.wikipedia.org/wiki/Otto_Neurath"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fr.wikipedia.org/wiki/Marie_Neurath" TargetMode="External"/><Relationship Id="rId4" Type="http://schemas.openxmlformats.org/officeDocument/2006/relationships/hyperlink" Target="https://fr.wikipedia.org/wiki/Isotype_(pictogramm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fr.wikipedia.org/wiki/Otto_Neurath"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fr.wikipedia.org/wiki/Gerd_Arntz" TargetMode="External"/><Relationship Id="rId5" Type="http://schemas.openxmlformats.org/officeDocument/2006/relationships/hyperlink" Target="https://fr.wikipedia.org/wiki/Graphiste" TargetMode="External"/><Relationship Id="rId4" Type="http://schemas.openxmlformats.org/officeDocument/2006/relationships/hyperlink" Target="https://fr.wikipedia.org/wiki/Marie_Neurath"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B3C0A16-CE7A-4887-B1A0-9892D8EB4719}" type="slidenum">
              <a:rPr lang="fr-FR" smtClean="0"/>
              <a:t>1</a:t>
            </a:fld>
            <a:endParaRPr lang="fr-FR"/>
          </a:p>
        </p:txBody>
      </p:sp>
    </p:spTree>
    <p:extLst>
      <p:ext uri="{BB962C8B-B14F-4D97-AF65-F5344CB8AC3E}">
        <p14:creationId xmlns:p14="http://schemas.microsoft.com/office/powerpoint/2010/main" val="1041627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CONTRE-CARTOGRAPHIE : « Terme est apparu aux États-Unis lorsque Nancy Lee </a:t>
            </a:r>
            <a:r>
              <a:rPr lang="fr-FR" dirty="0" err="1"/>
              <a:t>Peluso</a:t>
            </a:r>
            <a:r>
              <a:rPr lang="fr-FR" dirty="0"/>
              <a:t> (en) l'a utilisé en 1995 pour décrire la commande de nouvelles cartographies par les communautés usagères de la forêt de Kalimantan, en Indonésie, pour contester les cartes gouvernementales des zones forestières qui portaient atteinte aux intérêts des peuples autochtones[3]. cartes anti-hégémoniques  en résultant soutiennent les revendications des communautés usagères.</a:t>
            </a:r>
          </a:p>
          <a:p>
            <a:r>
              <a:rPr lang="fr-FR" dirty="0"/>
              <a:t>Dans le même nuage de mots : </a:t>
            </a:r>
            <a:r>
              <a:rPr lang="fr-FR" dirty="0" err="1"/>
              <a:t>ethnocartographie</a:t>
            </a:r>
            <a:r>
              <a:rPr lang="fr-FR" dirty="0"/>
              <a:t>, cartographie alternative, mapping-back, cartographie anti-hégémonique, </a:t>
            </a:r>
            <a:r>
              <a:rPr lang="fr-FR" dirty="0" err="1"/>
              <a:t>deep</a:t>
            </a:r>
            <a:r>
              <a:rPr lang="fr-FR" dirty="0"/>
              <a:t> </a:t>
            </a:r>
            <a:r>
              <a:rPr lang="fr-FR" dirty="0" err="1"/>
              <a:t>map</a:t>
            </a:r>
            <a:r>
              <a:rPr lang="fr-FR" dirty="0"/>
              <a:t> et cartographie participative publique. </a:t>
            </a:r>
          </a:p>
          <a:p>
            <a:r>
              <a:rPr lang="fr-FR" dirty="0"/>
              <a:t>Aussi cartographie critique, cartographie subversive, cartographie bio-régionale et </a:t>
            </a:r>
            <a:r>
              <a:rPr lang="fr-FR" dirty="0" err="1"/>
              <a:t>remapping</a:t>
            </a:r>
            <a:r>
              <a:rPr lang="fr-FR" dirty="0"/>
              <a:t> »</a:t>
            </a:r>
          </a:p>
          <a:p>
            <a:r>
              <a:rPr lang="fr-FR" dirty="0"/>
              <a:t>(Source Wikipédia, Contre-cartographie)</a:t>
            </a:r>
          </a:p>
          <a:p>
            <a:pPr marL="171450" indent="-171450" rtl="0">
              <a:buFontTx/>
              <a:buChar char="-"/>
            </a:pPr>
            <a:r>
              <a:rPr lang="fr-FR" sz="1200" b="0" i="1" kern="1200" dirty="0">
                <a:solidFill>
                  <a:schemeClr val="tx1"/>
                </a:solidFill>
                <a:effectLst/>
                <a:latin typeface="+mn-lt"/>
                <a:ea typeface="+mn-ea"/>
                <a:cs typeface="+mn-cs"/>
              </a:rPr>
              <a:t>Contre les spatialités étatiques et capitalistes, pour l’autonomie territoriale. La géographie anarchiste aujourd’hui https://journals.openedition.org/geocarrefour/23060</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NEPTHYS ZWER : « </a:t>
            </a:r>
            <a:r>
              <a:rPr lang="fr-FR" sz="1200" b="0" i="0" kern="1200" dirty="0">
                <a:solidFill>
                  <a:schemeClr val="tx1"/>
                </a:solidFill>
                <a:effectLst/>
                <a:latin typeface="+mn-lt"/>
                <a:ea typeface="+mn-ea"/>
                <a:cs typeface="+mn-cs"/>
              </a:rPr>
              <a:t>chercheuse franco-allemande née en </a:t>
            </a:r>
            <a:r>
              <a:rPr lang="fr-FR" dirty="0"/>
              <a:t>1962</a:t>
            </a:r>
            <a:r>
              <a:rPr lang="fr-FR" sz="1200" b="0" i="0" kern="1200" dirty="0">
                <a:solidFill>
                  <a:schemeClr val="tx1"/>
                </a:solidFill>
                <a:effectLst/>
                <a:latin typeface="+mn-lt"/>
                <a:ea typeface="+mn-ea"/>
                <a:cs typeface="+mn-cs"/>
              </a:rPr>
              <a:t>, historienne de la culture des pays de langue allemande, spécialiste de l’œuvre d’</a:t>
            </a:r>
            <a:r>
              <a:rPr lang="fr-FR" sz="1200" b="0" i="0" u="none" strike="noStrike" kern="1200" dirty="0">
                <a:solidFill>
                  <a:schemeClr val="tx1"/>
                </a:solidFill>
                <a:effectLst/>
                <a:latin typeface="+mn-lt"/>
                <a:ea typeface="+mn-ea"/>
                <a:cs typeface="+mn-cs"/>
                <a:hlinkClick r:id="rId3" tooltip="Otto Neurath"/>
              </a:rPr>
              <a:t>Otto Neurath</a:t>
            </a:r>
            <a:r>
              <a:rPr lang="fr-FR" sz="1200" b="0" i="0" kern="1200" dirty="0">
                <a:solidFill>
                  <a:schemeClr val="tx1"/>
                </a:solidFill>
                <a:effectLst/>
                <a:latin typeface="+mn-lt"/>
                <a:ea typeface="+mn-ea"/>
                <a:cs typeface="+mn-cs"/>
              </a:rPr>
              <a:t> (économiste politique qui a étudié les maths) et du système graphique d’information </a:t>
            </a:r>
            <a:r>
              <a:rPr lang="fr-FR" sz="1200" b="0" i="0" u="none" strike="noStrike" kern="1200" dirty="0">
                <a:solidFill>
                  <a:schemeClr val="tx1"/>
                </a:solidFill>
                <a:effectLst/>
                <a:latin typeface="+mn-lt"/>
                <a:ea typeface="+mn-ea"/>
                <a:cs typeface="+mn-cs"/>
                <a:hlinkClick r:id="rId4" tooltip="Isotype (pictogramme)"/>
              </a:rPr>
              <a:t>Isotype</a:t>
            </a:r>
            <a:r>
              <a:rPr lang="fr-FR" sz="1200" b="0" i="0" kern="1200" dirty="0">
                <a:solidFill>
                  <a:schemeClr val="tx1"/>
                </a:solidFill>
                <a:effectLst/>
                <a:latin typeface="+mn-lt"/>
                <a:ea typeface="+mn-ea"/>
                <a:cs typeface="+mn-cs"/>
              </a:rPr>
              <a:t> (</a:t>
            </a:r>
            <a:r>
              <a:rPr lang="fr-FR" sz="1200" b="0" i="1" kern="1200" dirty="0">
                <a:solidFill>
                  <a:schemeClr val="tx1"/>
                </a:solidFill>
                <a:effectLst/>
                <a:latin typeface="+mn-lt"/>
                <a:ea typeface="+mn-ea"/>
                <a:cs typeface="+mn-cs"/>
              </a:rPr>
              <a:t>International System Of </a:t>
            </a:r>
            <a:r>
              <a:rPr lang="fr-FR" sz="1200" b="0" i="1" kern="1200" dirty="0" err="1">
                <a:solidFill>
                  <a:schemeClr val="tx1"/>
                </a:solidFill>
                <a:effectLst/>
                <a:latin typeface="+mn-lt"/>
                <a:ea typeface="+mn-ea"/>
                <a:cs typeface="+mn-cs"/>
              </a:rPr>
              <a:t>TYPographic</a:t>
            </a:r>
            <a:r>
              <a:rPr lang="fr-FR" sz="1200" b="0" i="1" kern="1200" dirty="0">
                <a:solidFill>
                  <a:schemeClr val="tx1"/>
                </a:solidFill>
                <a:effectLst/>
                <a:latin typeface="+mn-lt"/>
                <a:ea typeface="+mn-ea"/>
                <a:cs typeface="+mn-cs"/>
              </a:rPr>
              <a:t> </a:t>
            </a:r>
            <a:r>
              <a:rPr lang="fr-FR" sz="1200" b="0" i="1" kern="1200" dirty="0" err="1">
                <a:solidFill>
                  <a:schemeClr val="tx1"/>
                </a:solidFill>
                <a:effectLst/>
                <a:latin typeface="+mn-lt"/>
                <a:ea typeface="+mn-ea"/>
                <a:cs typeface="+mn-cs"/>
              </a:rPr>
              <a:t>Education</a:t>
            </a:r>
            <a:r>
              <a:rPr lang="fr-FR" sz="1200" b="0" i="0" kern="1200" dirty="0">
                <a:solidFill>
                  <a:schemeClr val="tx1"/>
                </a:solidFill>
                <a:effectLst/>
                <a:latin typeface="+mn-lt"/>
                <a:ea typeface="+mn-ea"/>
                <a:cs typeface="+mn-cs"/>
              </a:rPr>
              <a:t>) qu’il a développé avec </a:t>
            </a:r>
            <a:r>
              <a:rPr lang="fr-FR" sz="1200" b="0" i="0" u="none" strike="noStrike" kern="1200" dirty="0">
                <a:solidFill>
                  <a:schemeClr val="tx1"/>
                </a:solidFill>
                <a:effectLst/>
                <a:latin typeface="+mn-lt"/>
                <a:ea typeface="+mn-ea"/>
                <a:cs typeface="+mn-cs"/>
                <a:hlinkClick r:id="rId5" tooltip="Marie Neurath"/>
              </a:rPr>
              <a:t>Marie Neurath</a:t>
            </a:r>
            <a:r>
              <a:rPr lang="fr-FR" sz="1200" b="0" i="0" kern="1200" dirty="0">
                <a:solidFill>
                  <a:schemeClr val="tx1"/>
                </a:solidFill>
                <a:effectLst/>
                <a:latin typeface="+mn-lt"/>
                <a:ea typeface="+mn-ea"/>
                <a:cs typeface="+mn-cs"/>
              </a:rPr>
              <a:t>. Sa recherche porte sur l’épistémologie de la cartographie et sur la contre-cartographie. »</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AB3C0A16-CE7A-4887-B1A0-9892D8EB4719}" type="slidenum">
              <a:rPr lang="fr-FR" smtClean="0"/>
              <a:t>2</a:t>
            </a:fld>
            <a:endParaRPr lang="fr-FR"/>
          </a:p>
        </p:txBody>
      </p:sp>
    </p:spTree>
    <p:extLst>
      <p:ext uri="{BB962C8B-B14F-4D97-AF65-F5344CB8AC3E}">
        <p14:creationId xmlns:p14="http://schemas.microsoft.com/office/powerpoint/2010/main" val="1800652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projection de Peters (plus proche de la superficie réelle des continents) vs projection Mercator </a:t>
            </a:r>
          </a:p>
          <a:p>
            <a:r>
              <a:rPr lang="fr-FR" dirty="0"/>
              <a:t>Dans la projection Mercator la plus répandue, distorsions faisant apparaître plus grands les pays et continents des zones tempérées et surtout polaires : dans la projection de Mercator, le Groenland apparaît aussi grand que le continent africain, alors qu'il est de 14 à 15 fois plus petit. Mais utilité maritime à l'époque ou présentée comme telle </a:t>
            </a:r>
          </a:p>
          <a:p>
            <a:r>
              <a:rPr lang="fr-FR" dirty="0"/>
              <a:t>Source : </a:t>
            </a:r>
          </a:p>
        </p:txBody>
      </p:sp>
      <p:sp>
        <p:nvSpPr>
          <p:cNvPr id="4" name="Espace réservé du numéro de diapositive 3"/>
          <p:cNvSpPr>
            <a:spLocks noGrp="1"/>
          </p:cNvSpPr>
          <p:nvPr>
            <p:ph type="sldNum" sz="quarter" idx="5"/>
          </p:nvPr>
        </p:nvSpPr>
        <p:spPr/>
        <p:txBody>
          <a:bodyPr/>
          <a:lstStyle/>
          <a:p>
            <a:fld id="{AB3C0A16-CE7A-4887-B1A0-9892D8EB4719}" type="slidenum">
              <a:rPr lang="fr-FR" smtClean="0"/>
              <a:t>3</a:t>
            </a:fld>
            <a:endParaRPr lang="fr-FR"/>
          </a:p>
        </p:txBody>
      </p:sp>
    </p:spTree>
    <p:extLst>
      <p:ext uri="{BB962C8B-B14F-4D97-AF65-F5344CB8AC3E}">
        <p14:creationId xmlns:p14="http://schemas.microsoft.com/office/powerpoint/2010/main" val="1248549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ED99D-E67A-F1EF-C4C2-0967F490D77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861F7A7-344E-A64E-0B27-A1504FD0CA9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EC30E77-ABDD-EC66-6338-D199C1B20925}"/>
              </a:ext>
            </a:extLst>
          </p:cNvPr>
          <p:cNvSpPr>
            <a:spLocks noGrp="1"/>
          </p:cNvSpPr>
          <p:nvPr>
            <p:ph type="body" idx="1"/>
          </p:nvPr>
        </p:nvSpPr>
        <p:spPr/>
        <p:txBody>
          <a:bodyPr/>
          <a:lstStyle/>
          <a:p>
            <a:endParaRPr lang="fr-FR" dirty="0"/>
          </a:p>
          <a:p>
            <a:r>
              <a:rPr lang="fr-FR" sz="1200" b="0" i="0" u="none" strike="noStrike" kern="1200" baseline="0" dirty="0">
                <a:solidFill>
                  <a:schemeClr val="tx1"/>
                </a:solidFill>
                <a:latin typeface="+mn-lt"/>
                <a:ea typeface="+mn-ea"/>
                <a:cs typeface="+mn-cs"/>
              </a:rPr>
              <a:t>Cartographie textile des espaces vécus de femmes de Sidi </a:t>
            </a:r>
            <a:r>
              <a:rPr lang="fr-FR" sz="1200" b="0" i="0" u="none" strike="noStrike" kern="1200" baseline="0" dirty="0" err="1">
                <a:solidFill>
                  <a:schemeClr val="tx1"/>
                </a:solidFill>
                <a:latin typeface="+mn-lt"/>
                <a:ea typeface="+mn-ea"/>
                <a:cs typeface="+mn-cs"/>
              </a:rPr>
              <a:t>Yusf</a:t>
            </a:r>
            <a:r>
              <a:rPr lang="fr-FR" sz="1200" b="0" i="0" u="none" strike="noStrike" kern="1200" baseline="0" dirty="0">
                <a:solidFill>
                  <a:schemeClr val="tx1"/>
                </a:solidFill>
                <a:latin typeface="+mn-lt"/>
                <a:ea typeface="+mn-ea"/>
                <a:cs typeface="+mn-cs"/>
              </a:rPr>
              <a:t>.</a:t>
            </a:r>
          </a:p>
          <a:p>
            <a:r>
              <a:rPr lang="fr-FR" sz="1200" b="0" i="0" u="none" strike="noStrike" kern="1200" baseline="0" dirty="0" err="1">
                <a:solidFill>
                  <a:schemeClr val="tx1"/>
                </a:solidFill>
                <a:latin typeface="+mn-lt"/>
                <a:ea typeface="+mn-ea"/>
                <a:cs typeface="+mn-cs"/>
              </a:rPr>
              <a:t>Elise</a:t>
            </a:r>
            <a:r>
              <a:rPr lang="fr-FR" sz="1200" b="0" i="0" u="none" strike="noStrike" kern="1200" baseline="0" dirty="0">
                <a:solidFill>
                  <a:schemeClr val="tx1"/>
                </a:solidFill>
                <a:latin typeface="+mn-lt"/>
                <a:ea typeface="+mn-ea"/>
                <a:cs typeface="+mn-cs"/>
              </a:rPr>
              <a:t> Olmedo, 20⒑</a:t>
            </a:r>
          </a:p>
          <a:p>
            <a:endParaRPr lang="fr-FR" dirty="0"/>
          </a:p>
        </p:txBody>
      </p:sp>
      <p:sp>
        <p:nvSpPr>
          <p:cNvPr id="4" name="Espace réservé du numéro de diapositive 3">
            <a:extLst>
              <a:ext uri="{FF2B5EF4-FFF2-40B4-BE49-F238E27FC236}">
                <a16:creationId xmlns:a16="http://schemas.microsoft.com/office/drawing/2014/main" id="{A11E1E15-428C-1CF2-01A7-9F54959C29E8}"/>
              </a:ext>
            </a:extLst>
          </p:cNvPr>
          <p:cNvSpPr>
            <a:spLocks noGrp="1"/>
          </p:cNvSpPr>
          <p:nvPr>
            <p:ph type="sldNum" sz="quarter" idx="5"/>
          </p:nvPr>
        </p:nvSpPr>
        <p:spPr/>
        <p:txBody>
          <a:bodyPr/>
          <a:lstStyle/>
          <a:p>
            <a:fld id="{AB3C0A16-CE7A-4887-B1A0-9892D8EB4719}" type="slidenum">
              <a:rPr lang="fr-FR" smtClean="0"/>
              <a:t>4</a:t>
            </a:fld>
            <a:endParaRPr lang="fr-FR"/>
          </a:p>
        </p:txBody>
      </p:sp>
    </p:spTree>
    <p:extLst>
      <p:ext uri="{BB962C8B-B14F-4D97-AF65-F5344CB8AC3E}">
        <p14:creationId xmlns:p14="http://schemas.microsoft.com/office/powerpoint/2010/main" val="142161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ISOTYPE : « </a:t>
            </a:r>
            <a:r>
              <a:rPr lang="fr-FR" sz="1200" b="0" i="0" kern="1200" dirty="0">
                <a:solidFill>
                  <a:schemeClr val="tx1"/>
                </a:solidFill>
                <a:effectLst/>
                <a:latin typeface="+mn-lt"/>
                <a:ea typeface="+mn-ea"/>
                <a:cs typeface="+mn-cs"/>
              </a:rPr>
              <a:t>Système international d'éducation par les images typographiques ») est un langage visuel international créé à partir de </a:t>
            </a:r>
            <a:r>
              <a:rPr lang="fr-FR" dirty="0"/>
              <a:t>1925</a:t>
            </a:r>
            <a:r>
              <a:rPr lang="fr-FR" sz="1200" b="0" i="0" kern="1200" dirty="0">
                <a:solidFill>
                  <a:schemeClr val="tx1"/>
                </a:solidFill>
                <a:effectLst/>
                <a:latin typeface="+mn-lt"/>
                <a:ea typeface="+mn-ea"/>
                <a:cs typeface="+mn-cs"/>
              </a:rPr>
              <a:t> par le philosophe autrichien </a:t>
            </a:r>
            <a:r>
              <a:rPr lang="fr-FR" sz="1200" b="0" i="0" u="none" strike="noStrike" kern="1200" dirty="0">
                <a:solidFill>
                  <a:schemeClr val="tx1"/>
                </a:solidFill>
                <a:effectLst/>
                <a:latin typeface="+mn-lt"/>
                <a:ea typeface="+mn-ea"/>
                <a:cs typeface="+mn-cs"/>
                <a:hlinkClick r:id="rId3" tooltip="Otto Neurath"/>
              </a:rPr>
              <a:t>Otto Neurath</a:t>
            </a:r>
            <a:r>
              <a:rPr lang="fr-FR" sz="1200" b="0" i="0" kern="1200" dirty="0">
                <a:solidFill>
                  <a:schemeClr val="tx1"/>
                </a:solidFill>
                <a:effectLst/>
                <a:latin typeface="+mn-lt"/>
                <a:ea typeface="+mn-ea"/>
                <a:cs typeface="+mn-cs"/>
              </a:rPr>
              <a:t> (1882-1945), la graphiste allemande </a:t>
            </a:r>
            <a:r>
              <a:rPr lang="fr-FR" sz="1200" b="0" i="0" u="none" strike="noStrike" kern="1200" dirty="0">
                <a:solidFill>
                  <a:schemeClr val="tx1"/>
                </a:solidFill>
                <a:effectLst/>
                <a:latin typeface="+mn-lt"/>
                <a:ea typeface="+mn-ea"/>
                <a:cs typeface="+mn-cs"/>
                <a:hlinkClick r:id="rId4" tooltip="Marie Neurath"/>
              </a:rPr>
              <a:t>Marie Neurath</a:t>
            </a:r>
            <a:r>
              <a:rPr lang="fr-FR" sz="1200" b="0" i="0" kern="1200" dirty="0">
                <a:solidFill>
                  <a:schemeClr val="tx1"/>
                </a:solidFill>
                <a:effectLst/>
                <a:latin typeface="+mn-lt"/>
                <a:ea typeface="+mn-ea"/>
                <a:cs typeface="+mn-cs"/>
              </a:rPr>
              <a:t> (née </a:t>
            </a:r>
            <a:r>
              <a:rPr lang="fr-FR" sz="1200" b="0" i="0" kern="1200" dirty="0" err="1">
                <a:solidFill>
                  <a:schemeClr val="tx1"/>
                </a:solidFill>
                <a:effectLst/>
                <a:latin typeface="+mn-lt"/>
                <a:ea typeface="+mn-ea"/>
                <a:cs typeface="+mn-cs"/>
              </a:rPr>
              <a:t>Reidemeister</a:t>
            </a:r>
            <a:r>
              <a:rPr lang="fr-FR" sz="1200" b="0" i="0" kern="1200" dirty="0">
                <a:solidFill>
                  <a:schemeClr val="tx1"/>
                </a:solidFill>
                <a:effectLst/>
                <a:latin typeface="+mn-lt"/>
                <a:ea typeface="+mn-ea"/>
                <a:cs typeface="+mn-cs"/>
              </a:rPr>
              <a:t>, 1898-1986) et l'artiste </a:t>
            </a:r>
            <a:r>
              <a:rPr lang="fr-FR" sz="1200" b="0" i="0" u="none" strike="noStrike" kern="1200" dirty="0">
                <a:solidFill>
                  <a:schemeClr val="tx1"/>
                </a:solidFill>
                <a:effectLst/>
                <a:latin typeface="+mn-lt"/>
                <a:ea typeface="+mn-ea"/>
                <a:cs typeface="+mn-cs"/>
                <a:hlinkClick r:id="rId5" tooltip="Graphiste"/>
              </a:rPr>
              <a:t>graphiste</a:t>
            </a:r>
            <a:r>
              <a:rPr lang="fr-FR" sz="1200" b="0" i="0" kern="1200" dirty="0">
                <a:solidFill>
                  <a:schemeClr val="tx1"/>
                </a:solidFill>
                <a:effectLst/>
                <a:latin typeface="+mn-lt"/>
                <a:ea typeface="+mn-ea"/>
                <a:cs typeface="+mn-cs"/>
              </a:rPr>
              <a:t> allemand </a:t>
            </a:r>
            <a:r>
              <a:rPr lang="fr-FR" sz="1200" b="0" i="0" u="none" strike="noStrike" kern="1200" dirty="0">
                <a:solidFill>
                  <a:schemeClr val="tx1"/>
                </a:solidFill>
                <a:effectLst/>
                <a:latin typeface="+mn-lt"/>
                <a:ea typeface="+mn-ea"/>
                <a:cs typeface="+mn-cs"/>
                <a:hlinkClick r:id="rId6" tooltip="Gerd Arntz"/>
              </a:rPr>
              <a:t>Gerd </a:t>
            </a:r>
            <a:r>
              <a:rPr lang="fr-FR" sz="1200" b="0" i="0" u="none" strike="noStrike" kern="1200" dirty="0" err="1">
                <a:solidFill>
                  <a:schemeClr val="tx1"/>
                </a:solidFill>
                <a:effectLst/>
                <a:latin typeface="+mn-lt"/>
                <a:ea typeface="+mn-ea"/>
                <a:cs typeface="+mn-cs"/>
                <a:hlinkClick r:id="rId6" tooltip="Gerd Arntz"/>
              </a:rPr>
              <a:t>Arntz</a:t>
            </a:r>
            <a:r>
              <a:rPr lang="fr-FR" sz="1200" b="0" i="0" kern="1200" dirty="0">
                <a:solidFill>
                  <a:schemeClr val="tx1"/>
                </a:solidFill>
                <a:effectLst/>
                <a:latin typeface="+mn-lt"/>
                <a:ea typeface="+mn-ea"/>
                <a:cs typeface="+mn-cs"/>
              </a:rPr>
              <a:t> (1900-1988). »</a:t>
            </a:r>
          </a:p>
          <a:p>
            <a:r>
              <a:rPr lang="fr-FR" sz="1200" b="0" i="0" kern="1200" dirty="0">
                <a:solidFill>
                  <a:schemeClr val="tx1"/>
                </a:solidFill>
                <a:effectLst/>
                <a:latin typeface="+mn-lt"/>
                <a:ea typeface="+mn-ea"/>
                <a:cs typeface="+mn-cs"/>
              </a:rPr>
              <a:t>« langue internationale qui rend l’information accessible à des personnes de toutes cultures et de tous niveaux d’instruction. Conçue comme un outil de communication et de compréhension universel. Sans prétendre être une panacée pour faire advenir une humanité pacifiée et solidaire, elle représentait une tentative pour «</a:t>
            </a:r>
            <a:r>
              <a:rPr lang="fr-FR" dirty="0"/>
              <a:t> </a:t>
            </a:r>
            <a:r>
              <a:rPr lang="fr-FR" sz="1200" b="0" i="0" kern="1200" dirty="0" err="1">
                <a:solidFill>
                  <a:schemeClr val="tx1"/>
                </a:solidFill>
                <a:effectLst/>
                <a:latin typeface="+mn-lt"/>
                <a:ea typeface="+mn-ea"/>
                <a:cs typeface="+mn-cs"/>
              </a:rPr>
              <a:t>débabéliser</a:t>
            </a:r>
            <a:r>
              <a:rPr lang="fr-FR" dirty="0"/>
              <a:t> </a:t>
            </a:r>
            <a:r>
              <a:rPr lang="fr-FR" sz="1200" b="0" i="0" kern="1200" dirty="0">
                <a:solidFill>
                  <a:schemeClr val="tx1"/>
                </a:solidFill>
                <a:effectLst/>
                <a:latin typeface="+mn-lt"/>
                <a:ea typeface="+mn-ea"/>
                <a:cs typeface="+mn-cs"/>
              </a:rPr>
              <a:t>» un peu un monde qui a du mal à se comprendre. »</a:t>
            </a:r>
          </a:p>
          <a:p>
            <a:r>
              <a:rPr lang="fr-FR" sz="1200" b="0" i="0" kern="1200" dirty="0">
                <a:solidFill>
                  <a:schemeClr val="tx1"/>
                </a:solidFill>
                <a:effectLst/>
                <a:latin typeface="+mn-lt"/>
                <a:ea typeface="+mn-ea"/>
                <a:cs typeface="+mn-cs"/>
              </a:rPr>
              <a:t>Plus universelle que n’importe quel idiome, l’image permet de rapprocher les gens : « Les mots divisent, les images relient ! »</a:t>
            </a:r>
          </a:p>
          <a:p>
            <a:r>
              <a:rPr lang="fr-FR" sz="1200" b="0" i="0" kern="1200" dirty="0">
                <a:solidFill>
                  <a:schemeClr val="tx1"/>
                </a:solidFill>
                <a:effectLst/>
                <a:latin typeface="+mn-lt"/>
                <a:ea typeface="+mn-ea"/>
                <a:cs typeface="+mn-cs"/>
              </a:rPr>
              <a:t>- sert surtout à visualiser des données chiffrées.</a:t>
            </a:r>
          </a:p>
          <a:p>
            <a:r>
              <a:rPr lang="fr-FR" sz="1200" b="0" i="0" kern="1200" dirty="0">
                <a:solidFill>
                  <a:schemeClr val="tx1"/>
                </a:solidFill>
                <a:effectLst/>
                <a:latin typeface="+mn-lt"/>
                <a:ea typeface="+mn-ea"/>
                <a:cs typeface="+mn-cs"/>
              </a:rPr>
              <a:t>Sources  : https://fr.wikipedia.org/wiki/Isotype_(pictogramme)</a:t>
            </a:r>
          </a:p>
          <a:p>
            <a:r>
              <a:rPr lang="fr-FR" dirty="0"/>
              <a:t>https://www.imagomundi.fr/article34.html</a:t>
            </a:r>
          </a:p>
          <a:p>
            <a:pPr marL="171450" indent="-171450">
              <a:buFontTx/>
              <a:buChar char="-"/>
            </a:pPr>
            <a:endParaRPr lang="fr-FR" sz="1200" dirty="0"/>
          </a:p>
          <a:p>
            <a:pPr marL="0" indent="0">
              <a:buFontTx/>
              <a:buNone/>
            </a:pPr>
            <a:endParaRPr lang="fr-FR" sz="1200" dirty="0"/>
          </a:p>
          <a:p>
            <a:r>
              <a:rPr lang="fr-FR" sz="1200" dirty="0"/>
              <a:t>- // panneaux / signalétique  (</a:t>
            </a:r>
            <a:r>
              <a:rPr lang="fr-FR" sz="1200" dirty="0" err="1"/>
              <a:t>Oudropo</a:t>
            </a:r>
            <a:r>
              <a:rPr lang="fr-FR" sz="1200" dirty="0"/>
              <a:t>, Alicia)</a:t>
            </a:r>
            <a:endParaRPr lang="fr-FR" dirty="0"/>
          </a:p>
        </p:txBody>
      </p:sp>
      <p:sp>
        <p:nvSpPr>
          <p:cNvPr id="4" name="Espace réservé du numéro de diapositive 3"/>
          <p:cNvSpPr>
            <a:spLocks noGrp="1"/>
          </p:cNvSpPr>
          <p:nvPr>
            <p:ph type="sldNum" sz="quarter" idx="5"/>
          </p:nvPr>
        </p:nvSpPr>
        <p:spPr/>
        <p:txBody>
          <a:bodyPr/>
          <a:lstStyle/>
          <a:p>
            <a:fld id="{AB3C0A16-CE7A-4887-B1A0-9892D8EB4719}" type="slidenum">
              <a:rPr lang="fr-FR" smtClean="0"/>
              <a:t>5</a:t>
            </a:fld>
            <a:endParaRPr lang="fr-FR"/>
          </a:p>
        </p:txBody>
      </p:sp>
    </p:spTree>
    <p:extLst>
      <p:ext uri="{BB962C8B-B14F-4D97-AF65-F5344CB8AC3E}">
        <p14:creationId xmlns:p14="http://schemas.microsoft.com/office/powerpoint/2010/main" val="2314160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FR" i="1" dirty="0"/>
              <a:t>M.-L. Mathieu, Les représentations dans la pensée des juristes : « </a:t>
            </a:r>
            <a:r>
              <a:rPr lang="fr-FR" sz="1200" b="0" i="0" kern="1200" dirty="0">
                <a:solidFill>
                  <a:schemeClr val="tx1"/>
                </a:solidFill>
                <a:effectLst/>
                <a:latin typeface="+mn-lt"/>
                <a:ea typeface="+mn-ea"/>
                <a:cs typeface="+mn-cs"/>
              </a:rPr>
              <a:t>l'action de représenter n'est jamais neutre, et la représentation, entendue comme résultat de cette action, est toujours différente de l'objet représenté, car cette action implique l'intervention d'un sujet, qui est lui-même soumis à des représentations mentales tout autant qu'il en produit, par le simple fait de son intervention. Si la règle de droit n'a certes pas pour objet de constituer une représentation du monde « objectif » sur lequel elle opère, et dont elle fait néanmoins partie, le discours des juristes consiste en une représentation du droit (ou du discours des autres juristes), nécessairement dépourvue d'objectivité : quand bien même elle se voudrait purement descriptive, elle n'en serait pas moins le fruit de certaines représentations mentales auxquelles est soumis l'auteur du discours, qui, du fait même de sa culture est l'héritier des images forgées par ceux qui l'ont précédé, qu'ils soient ou non des juristes. Et ces représentations sont d'autant plus redoutables qu'elles sont souterraines : de ce fait, elles sont transmises de génération en génération sans même qu'elles affleurent à la conscience de ceux qui les véhiculent au moyen de figures, de schémas, d'expressions qui asservissent la pensée, une pensée qui croit souvent s'attacher à l'objet représenté, mais qui n'observe que l'un de ses représentants, tant et si bien que ce sont parfois les représentants qui finissent par produire de la « réalité »... Jeux de miroirs, mises en abyme, les représentations ne cessent de dérouter l'esprit, et l'observation de ces phénomènes est passionnante. Cet essai se donne pour objectif de mettre à jour »</a:t>
            </a:r>
          </a:p>
          <a:p>
            <a:pPr marL="171450" indent="-171450">
              <a:buFontTx/>
              <a:buChar char="-"/>
            </a:pPr>
            <a:endParaRPr lang="fr-F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Force de l’image  et subjectivité de l’image (// </a:t>
            </a:r>
            <a:r>
              <a:rPr lang="fr-FR" dirty="0" err="1"/>
              <a:t>Dilarta</a:t>
            </a:r>
            <a:r>
              <a:rPr lang="fr-FR" dirty="0"/>
              <a:t>)</a:t>
            </a:r>
          </a:p>
          <a:p>
            <a:endParaRPr lang="fr-FR" dirty="0"/>
          </a:p>
        </p:txBody>
      </p:sp>
      <p:sp>
        <p:nvSpPr>
          <p:cNvPr id="4" name="Espace réservé du numéro de diapositive 3"/>
          <p:cNvSpPr>
            <a:spLocks noGrp="1"/>
          </p:cNvSpPr>
          <p:nvPr>
            <p:ph type="sldNum" sz="quarter" idx="5"/>
          </p:nvPr>
        </p:nvSpPr>
        <p:spPr/>
        <p:txBody>
          <a:bodyPr/>
          <a:lstStyle/>
          <a:p>
            <a:fld id="{AB3C0A16-CE7A-4887-B1A0-9892D8EB4719}" type="slidenum">
              <a:rPr lang="fr-FR" smtClean="0"/>
              <a:t>6</a:t>
            </a:fld>
            <a:endParaRPr lang="fr-FR"/>
          </a:p>
        </p:txBody>
      </p:sp>
    </p:spTree>
    <p:extLst>
      <p:ext uri="{BB962C8B-B14F-4D97-AF65-F5344CB8AC3E}">
        <p14:creationId xmlns:p14="http://schemas.microsoft.com/office/powerpoint/2010/main" val="1230133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François Ost et Michel van de </a:t>
            </a:r>
            <a:r>
              <a:rPr lang="fr-FR" dirty="0" err="1"/>
              <a:t>Kerchove</a:t>
            </a:r>
            <a:r>
              <a:rPr lang="fr-FR" dirty="0"/>
              <a:t>, De la pyramide au réseau ? Vers un nouveau mode de production du droit ?</a:t>
            </a:r>
          </a:p>
          <a:p>
            <a:r>
              <a:rPr lang="fr-FR" dirty="0"/>
              <a:t>Source : https://droit.cairn.info/revue-interdisciplinaire-d-etudes-juridiques-2000-1-page-1?lang=fr</a:t>
            </a:r>
          </a:p>
        </p:txBody>
      </p:sp>
      <p:sp>
        <p:nvSpPr>
          <p:cNvPr id="4" name="Espace réservé du numéro de diapositive 3"/>
          <p:cNvSpPr>
            <a:spLocks noGrp="1"/>
          </p:cNvSpPr>
          <p:nvPr>
            <p:ph type="sldNum" sz="quarter" idx="5"/>
          </p:nvPr>
        </p:nvSpPr>
        <p:spPr/>
        <p:txBody>
          <a:bodyPr/>
          <a:lstStyle/>
          <a:p>
            <a:fld id="{AB3C0A16-CE7A-4887-B1A0-9892D8EB4719}" type="slidenum">
              <a:rPr lang="fr-FR" smtClean="0"/>
              <a:t>7</a:t>
            </a:fld>
            <a:endParaRPr lang="fr-FR"/>
          </a:p>
        </p:txBody>
      </p:sp>
    </p:spTree>
    <p:extLst>
      <p:ext uri="{BB962C8B-B14F-4D97-AF65-F5344CB8AC3E}">
        <p14:creationId xmlns:p14="http://schemas.microsoft.com/office/powerpoint/2010/main" val="1978347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E61C77-AEEF-C05E-F1F2-2544DECC5A9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FCDBDF7-D4CF-2533-2218-58E3EAE1FA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EA2A913-90D0-99D9-6E4B-BBD7D48E145C}"/>
              </a:ext>
            </a:extLst>
          </p:cNvPr>
          <p:cNvSpPr>
            <a:spLocks noGrp="1"/>
          </p:cNvSpPr>
          <p:nvPr>
            <p:ph type="dt" sz="half" idx="10"/>
          </p:nvPr>
        </p:nvSpPr>
        <p:spPr/>
        <p:txBody>
          <a:bodyPr/>
          <a:lstStyle/>
          <a:p>
            <a:fld id="{13AFE4F3-BE9D-43DA-A303-01F0C15F0628}" type="datetimeFigureOut">
              <a:rPr lang="fr-FR" smtClean="0"/>
              <a:t>11/12/2025</a:t>
            </a:fld>
            <a:endParaRPr lang="fr-FR"/>
          </a:p>
        </p:txBody>
      </p:sp>
      <p:sp>
        <p:nvSpPr>
          <p:cNvPr id="5" name="Espace réservé du pied de page 4">
            <a:extLst>
              <a:ext uri="{FF2B5EF4-FFF2-40B4-BE49-F238E27FC236}">
                <a16:creationId xmlns:a16="http://schemas.microsoft.com/office/drawing/2014/main" id="{379AA33A-F4BC-CAC3-C597-1896CF86B2A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47C94EB-91FE-F3D2-10F3-AAD0E4FFD44A}"/>
              </a:ext>
            </a:extLst>
          </p:cNvPr>
          <p:cNvSpPr>
            <a:spLocks noGrp="1"/>
          </p:cNvSpPr>
          <p:nvPr>
            <p:ph type="sldNum" sz="quarter" idx="12"/>
          </p:nvPr>
        </p:nvSpPr>
        <p:spPr/>
        <p:txBody>
          <a:bodyPr/>
          <a:lstStyle/>
          <a:p>
            <a:fld id="{A837E37D-84DF-4A21-9A09-70F3F3E768B0}" type="slidenum">
              <a:rPr lang="fr-FR" smtClean="0"/>
              <a:t>‹N°›</a:t>
            </a:fld>
            <a:endParaRPr lang="fr-FR"/>
          </a:p>
        </p:txBody>
      </p:sp>
    </p:spTree>
    <p:extLst>
      <p:ext uri="{BB962C8B-B14F-4D97-AF65-F5344CB8AC3E}">
        <p14:creationId xmlns:p14="http://schemas.microsoft.com/office/powerpoint/2010/main" val="153134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103F13-35E6-626C-2888-23FD92E2CD1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317F569-96C9-8CD5-A749-E3F200FB1B2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946AF4F-96C3-E1AF-01CC-0B98412039D5}"/>
              </a:ext>
            </a:extLst>
          </p:cNvPr>
          <p:cNvSpPr>
            <a:spLocks noGrp="1"/>
          </p:cNvSpPr>
          <p:nvPr>
            <p:ph type="dt" sz="half" idx="10"/>
          </p:nvPr>
        </p:nvSpPr>
        <p:spPr/>
        <p:txBody>
          <a:bodyPr/>
          <a:lstStyle/>
          <a:p>
            <a:fld id="{13AFE4F3-BE9D-43DA-A303-01F0C15F0628}" type="datetimeFigureOut">
              <a:rPr lang="fr-FR" smtClean="0"/>
              <a:t>11/12/2025</a:t>
            </a:fld>
            <a:endParaRPr lang="fr-FR"/>
          </a:p>
        </p:txBody>
      </p:sp>
      <p:sp>
        <p:nvSpPr>
          <p:cNvPr id="5" name="Espace réservé du pied de page 4">
            <a:extLst>
              <a:ext uri="{FF2B5EF4-FFF2-40B4-BE49-F238E27FC236}">
                <a16:creationId xmlns:a16="http://schemas.microsoft.com/office/drawing/2014/main" id="{BB57F285-FD16-CA41-75A4-DBC31FBCC10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5BA6969-CF1A-5AF7-EE0A-A2291194E3BB}"/>
              </a:ext>
            </a:extLst>
          </p:cNvPr>
          <p:cNvSpPr>
            <a:spLocks noGrp="1"/>
          </p:cNvSpPr>
          <p:nvPr>
            <p:ph type="sldNum" sz="quarter" idx="12"/>
          </p:nvPr>
        </p:nvSpPr>
        <p:spPr/>
        <p:txBody>
          <a:bodyPr/>
          <a:lstStyle/>
          <a:p>
            <a:fld id="{A837E37D-84DF-4A21-9A09-70F3F3E768B0}" type="slidenum">
              <a:rPr lang="fr-FR" smtClean="0"/>
              <a:t>‹N°›</a:t>
            </a:fld>
            <a:endParaRPr lang="fr-FR"/>
          </a:p>
        </p:txBody>
      </p:sp>
    </p:spTree>
    <p:extLst>
      <p:ext uri="{BB962C8B-B14F-4D97-AF65-F5344CB8AC3E}">
        <p14:creationId xmlns:p14="http://schemas.microsoft.com/office/powerpoint/2010/main" val="1048718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BC39064-133D-A51B-FF08-0E3E07AC63B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1CF67DE-BB51-A5A2-4669-A1EBAA5254A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EA7A40B-20A5-B9B6-4A9C-1A4788F5DCDF}"/>
              </a:ext>
            </a:extLst>
          </p:cNvPr>
          <p:cNvSpPr>
            <a:spLocks noGrp="1"/>
          </p:cNvSpPr>
          <p:nvPr>
            <p:ph type="dt" sz="half" idx="10"/>
          </p:nvPr>
        </p:nvSpPr>
        <p:spPr/>
        <p:txBody>
          <a:bodyPr/>
          <a:lstStyle/>
          <a:p>
            <a:fld id="{13AFE4F3-BE9D-43DA-A303-01F0C15F0628}" type="datetimeFigureOut">
              <a:rPr lang="fr-FR" smtClean="0"/>
              <a:t>11/12/2025</a:t>
            </a:fld>
            <a:endParaRPr lang="fr-FR"/>
          </a:p>
        </p:txBody>
      </p:sp>
      <p:sp>
        <p:nvSpPr>
          <p:cNvPr id="5" name="Espace réservé du pied de page 4">
            <a:extLst>
              <a:ext uri="{FF2B5EF4-FFF2-40B4-BE49-F238E27FC236}">
                <a16:creationId xmlns:a16="http://schemas.microsoft.com/office/drawing/2014/main" id="{85E5F5B6-DD19-DEA0-8894-1A7DA02C659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BF17E56-D9B5-73E1-0ADF-7D433F056D2B}"/>
              </a:ext>
            </a:extLst>
          </p:cNvPr>
          <p:cNvSpPr>
            <a:spLocks noGrp="1"/>
          </p:cNvSpPr>
          <p:nvPr>
            <p:ph type="sldNum" sz="quarter" idx="12"/>
          </p:nvPr>
        </p:nvSpPr>
        <p:spPr/>
        <p:txBody>
          <a:bodyPr/>
          <a:lstStyle/>
          <a:p>
            <a:fld id="{A837E37D-84DF-4A21-9A09-70F3F3E768B0}" type="slidenum">
              <a:rPr lang="fr-FR" smtClean="0"/>
              <a:t>‹N°›</a:t>
            </a:fld>
            <a:endParaRPr lang="fr-FR"/>
          </a:p>
        </p:txBody>
      </p:sp>
    </p:spTree>
    <p:extLst>
      <p:ext uri="{BB962C8B-B14F-4D97-AF65-F5344CB8AC3E}">
        <p14:creationId xmlns:p14="http://schemas.microsoft.com/office/powerpoint/2010/main" val="366106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A0DF0E-C717-BA20-C875-53883771969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9B4E130-31C5-847A-FE9D-0087327F5C2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C582955-F9D1-437B-5EDA-7C614341D73E}"/>
              </a:ext>
            </a:extLst>
          </p:cNvPr>
          <p:cNvSpPr>
            <a:spLocks noGrp="1"/>
          </p:cNvSpPr>
          <p:nvPr>
            <p:ph type="dt" sz="half" idx="10"/>
          </p:nvPr>
        </p:nvSpPr>
        <p:spPr/>
        <p:txBody>
          <a:bodyPr/>
          <a:lstStyle/>
          <a:p>
            <a:fld id="{13AFE4F3-BE9D-43DA-A303-01F0C15F0628}" type="datetimeFigureOut">
              <a:rPr lang="fr-FR" smtClean="0"/>
              <a:t>11/12/2025</a:t>
            </a:fld>
            <a:endParaRPr lang="fr-FR"/>
          </a:p>
        </p:txBody>
      </p:sp>
      <p:sp>
        <p:nvSpPr>
          <p:cNvPr id="5" name="Espace réservé du pied de page 4">
            <a:extLst>
              <a:ext uri="{FF2B5EF4-FFF2-40B4-BE49-F238E27FC236}">
                <a16:creationId xmlns:a16="http://schemas.microsoft.com/office/drawing/2014/main" id="{EFA82600-4EAE-79DE-C649-D3BF548E6E6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244867C-2A04-6CF9-DB88-B3799FCF8201}"/>
              </a:ext>
            </a:extLst>
          </p:cNvPr>
          <p:cNvSpPr>
            <a:spLocks noGrp="1"/>
          </p:cNvSpPr>
          <p:nvPr>
            <p:ph type="sldNum" sz="quarter" idx="12"/>
          </p:nvPr>
        </p:nvSpPr>
        <p:spPr/>
        <p:txBody>
          <a:bodyPr/>
          <a:lstStyle/>
          <a:p>
            <a:fld id="{A837E37D-84DF-4A21-9A09-70F3F3E768B0}" type="slidenum">
              <a:rPr lang="fr-FR" smtClean="0"/>
              <a:t>‹N°›</a:t>
            </a:fld>
            <a:endParaRPr lang="fr-FR"/>
          </a:p>
        </p:txBody>
      </p:sp>
    </p:spTree>
    <p:extLst>
      <p:ext uri="{BB962C8B-B14F-4D97-AF65-F5344CB8AC3E}">
        <p14:creationId xmlns:p14="http://schemas.microsoft.com/office/powerpoint/2010/main" val="308715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81D7C6-11BB-4110-0642-A7184A54FC2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A0AAEA4-E322-F85B-9FF8-58FFC8491B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67A88D7-42E0-3FBC-CDE4-5C4B3BA30C41}"/>
              </a:ext>
            </a:extLst>
          </p:cNvPr>
          <p:cNvSpPr>
            <a:spLocks noGrp="1"/>
          </p:cNvSpPr>
          <p:nvPr>
            <p:ph type="dt" sz="half" idx="10"/>
          </p:nvPr>
        </p:nvSpPr>
        <p:spPr/>
        <p:txBody>
          <a:bodyPr/>
          <a:lstStyle/>
          <a:p>
            <a:fld id="{13AFE4F3-BE9D-43DA-A303-01F0C15F0628}" type="datetimeFigureOut">
              <a:rPr lang="fr-FR" smtClean="0"/>
              <a:t>11/12/2025</a:t>
            </a:fld>
            <a:endParaRPr lang="fr-FR"/>
          </a:p>
        </p:txBody>
      </p:sp>
      <p:sp>
        <p:nvSpPr>
          <p:cNvPr id="5" name="Espace réservé du pied de page 4">
            <a:extLst>
              <a:ext uri="{FF2B5EF4-FFF2-40B4-BE49-F238E27FC236}">
                <a16:creationId xmlns:a16="http://schemas.microsoft.com/office/drawing/2014/main" id="{98812DE8-D3D2-C9B0-E6A3-0D52FF2644D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E1CAD7A-B4A6-6AE5-18D1-CCA9E20C339C}"/>
              </a:ext>
            </a:extLst>
          </p:cNvPr>
          <p:cNvSpPr>
            <a:spLocks noGrp="1"/>
          </p:cNvSpPr>
          <p:nvPr>
            <p:ph type="sldNum" sz="quarter" idx="12"/>
          </p:nvPr>
        </p:nvSpPr>
        <p:spPr/>
        <p:txBody>
          <a:bodyPr/>
          <a:lstStyle/>
          <a:p>
            <a:fld id="{A837E37D-84DF-4A21-9A09-70F3F3E768B0}" type="slidenum">
              <a:rPr lang="fr-FR" smtClean="0"/>
              <a:t>‹N°›</a:t>
            </a:fld>
            <a:endParaRPr lang="fr-FR"/>
          </a:p>
        </p:txBody>
      </p:sp>
    </p:spTree>
    <p:extLst>
      <p:ext uri="{BB962C8B-B14F-4D97-AF65-F5344CB8AC3E}">
        <p14:creationId xmlns:p14="http://schemas.microsoft.com/office/powerpoint/2010/main" val="675730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2CE47C-2FA2-DE17-0512-91BF9EDD942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66E476A-D389-3EB7-EC94-019F3FBA312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5DD6A88-54DD-B628-C8AF-F99D7476F78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4A88777-48CB-BF91-92F1-28B485FE3A65}"/>
              </a:ext>
            </a:extLst>
          </p:cNvPr>
          <p:cNvSpPr>
            <a:spLocks noGrp="1"/>
          </p:cNvSpPr>
          <p:nvPr>
            <p:ph type="dt" sz="half" idx="10"/>
          </p:nvPr>
        </p:nvSpPr>
        <p:spPr/>
        <p:txBody>
          <a:bodyPr/>
          <a:lstStyle/>
          <a:p>
            <a:fld id="{13AFE4F3-BE9D-43DA-A303-01F0C15F0628}" type="datetimeFigureOut">
              <a:rPr lang="fr-FR" smtClean="0"/>
              <a:t>11/12/2025</a:t>
            </a:fld>
            <a:endParaRPr lang="fr-FR"/>
          </a:p>
        </p:txBody>
      </p:sp>
      <p:sp>
        <p:nvSpPr>
          <p:cNvPr id="6" name="Espace réservé du pied de page 5">
            <a:extLst>
              <a:ext uri="{FF2B5EF4-FFF2-40B4-BE49-F238E27FC236}">
                <a16:creationId xmlns:a16="http://schemas.microsoft.com/office/drawing/2014/main" id="{57F622DA-9AD1-45F5-E42D-1E0083DFD69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E7A7567-DADB-E525-A777-88CFBA106430}"/>
              </a:ext>
            </a:extLst>
          </p:cNvPr>
          <p:cNvSpPr>
            <a:spLocks noGrp="1"/>
          </p:cNvSpPr>
          <p:nvPr>
            <p:ph type="sldNum" sz="quarter" idx="12"/>
          </p:nvPr>
        </p:nvSpPr>
        <p:spPr/>
        <p:txBody>
          <a:bodyPr/>
          <a:lstStyle/>
          <a:p>
            <a:fld id="{A837E37D-84DF-4A21-9A09-70F3F3E768B0}" type="slidenum">
              <a:rPr lang="fr-FR" smtClean="0"/>
              <a:t>‹N°›</a:t>
            </a:fld>
            <a:endParaRPr lang="fr-FR"/>
          </a:p>
        </p:txBody>
      </p:sp>
    </p:spTree>
    <p:extLst>
      <p:ext uri="{BB962C8B-B14F-4D97-AF65-F5344CB8AC3E}">
        <p14:creationId xmlns:p14="http://schemas.microsoft.com/office/powerpoint/2010/main" val="2818120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3051FF-6CD5-4C31-B390-7BA962E74EE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0BDCCD5-94A9-693F-550B-2F473B80CA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A40DB00-D23B-E11D-7D57-4460DA0C32A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E699D51-F9F8-DC5C-2757-A421E0187F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0EC80BB-48FD-FD52-23EF-343066067A4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1F9127F-E96D-B3CC-CC45-3C5250BE167E}"/>
              </a:ext>
            </a:extLst>
          </p:cNvPr>
          <p:cNvSpPr>
            <a:spLocks noGrp="1"/>
          </p:cNvSpPr>
          <p:nvPr>
            <p:ph type="dt" sz="half" idx="10"/>
          </p:nvPr>
        </p:nvSpPr>
        <p:spPr/>
        <p:txBody>
          <a:bodyPr/>
          <a:lstStyle/>
          <a:p>
            <a:fld id="{13AFE4F3-BE9D-43DA-A303-01F0C15F0628}" type="datetimeFigureOut">
              <a:rPr lang="fr-FR" smtClean="0"/>
              <a:t>11/12/2025</a:t>
            </a:fld>
            <a:endParaRPr lang="fr-FR"/>
          </a:p>
        </p:txBody>
      </p:sp>
      <p:sp>
        <p:nvSpPr>
          <p:cNvPr id="8" name="Espace réservé du pied de page 7">
            <a:extLst>
              <a:ext uri="{FF2B5EF4-FFF2-40B4-BE49-F238E27FC236}">
                <a16:creationId xmlns:a16="http://schemas.microsoft.com/office/drawing/2014/main" id="{B592B82C-1835-E880-ED50-86F12F9FCB2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7BA82EB-AA75-FFF9-2246-82C5078989ED}"/>
              </a:ext>
            </a:extLst>
          </p:cNvPr>
          <p:cNvSpPr>
            <a:spLocks noGrp="1"/>
          </p:cNvSpPr>
          <p:nvPr>
            <p:ph type="sldNum" sz="quarter" idx="12"/>
          </p:nvPr>
        </p:nvSpPr>
        <p:spPr/>
        <p:txBody>
          <a:bodyPr/>
          <a:lstStyle/>
          <a:p>
            <a:fld id="{A837E37D-84DF-4A21-9A09-70F3F3E768B0}" type="slidenum">
              <a:rPr lang="fr-FR" smtClean="0"/>
              <a:t>‹N°›</a:t>
            </a:fld>
            <a:endParaRPr lang="fr-FR"/>
          </a:p>
        </p:txBody>
      </p:sp>
    </p:spTree>
    <p:extLst>
      <p:ext uri="{BB962C8B-B14F-4D97-AF65-F5344CB8AC3E}">
        <p14:creationId xmlns:p14="http://schemas.microsoft.com/office/powerpoint/2010/main" val="1444442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A1AB9F-13E0-FC23-0B1D-D87F6E68344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040CD46-A605-CE0D-A540-A74D49BE277A}"/>
              </a:ext>
            </a:extLst>
          </p:cNvPr>
          <p:cNvSpPr>
            <a:spLocks noGrp="1"/>
          </p:cNvSpPr>
          <p:nvPr>
            <p:ph type="dt" sz="half" idx="10"/>
          </p:nvPr>
        </p:nvSpPr>
        <p:spPr/>
        <p:txBody>
          <a:bodyPr/>
          <a:lstStyle/>
          <a:p>
            <a:fld id="{13AFE4F3-BE9D-43DA-A303-01F0C15F0628}" type="datetimeFigureOut">
              <a:rPr lang="fr-FR" smtClean="0"/>
              <a:t>11/12/2025</a:t>
            </a:fld>
            <a:endParaRPr lang="fr-FR"/>
          </a:p>
        </p:txBody>
      </p:sp>
      <p:sp>
        <p:nvSpPr>
          <p:cNvPr id="4" name="Espace réservé du pied de page 3">
            <a:extLst>
              <a:ext uri="{FF2B5EF4-FFF2-40B4-BE49-F238E27FC236}">
                <a16:creationId xmlns:a16="http://schemas.microsoft.com/office/drawing/2014/main" id="{9C62D0CA-6B84-19DD-6FAF-AC32C6F6FE9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2775A50-CD30-409F-8D53-165D23D6AB0F}"/>
              </a:ext>
            </a:extLst>
          </p:cNvPr>
          <p:cNvSpPr>
            <a:spLocks noGrp="1"/>
          </p:cNvSpPr>
          <p:nvPr>
            <p:ph type="sldNum" sz="quarter" idx="12"/>
          </p:nvPr>
        </p:nvSpPr>
        <p:spPr/>
        <p:txBody>
          <a:bodyPr/>
          <a:lstStyle/>
          <a:p>
            <a:fld id="{A837E37D-84DF-4A21-9A09-70F3F3E768B0}" type="slidenum">
              <a:rPr lang="fr-FR" smtClean="0"/>
              <a:t>‹N°›</a:t>
            </a:fld>
            <a:endParaRPr lang="fr-FR"/>
          </a:p>
        </p:txBody>
      </p:sp>
    </p:spTree>
    <p:extLst>
      <p:ext uri="{BB962C8B-B14F-4D97-AF65-F5344CB8AC3E}">
        <p14:creationId xmlns:p14="http://schemas.microsoft.com/office/powerpoint/2010/main" val="193691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0F4AC1B-F615-EBEF-F123-FB31565945AB}"/>
              </a:ext>
            </a:extLst>
          </p:cNvPr>
          <p:cNvSpPr>
            <a:spLocks noGrp="1"/>
          </p:cNvSpPr>
          <p:nvPr>
            <p:ph type="dt" sz="half" idx="10"/>
          </p:nvPr>
        </p:nvSpPr>
        <p:spPr/>
        <p:txBody>
          <a:bodyPr/>
          <a:lstStyle/>
          <a:p>
            <a:fld id="{13AFE4F3-BE9D-43DA-A303-01F0C15F0628}" type="datetimeFigureOut">
              <a:rPr lang="fr-FR" smtClean="0"/>
              <a:t>11/12/2025</a:t>
            </a:fld>
            <a:endParaRPr lang="fr-FR"/>
          </a:p>
        </p:txBody>
      </p:sp>
      <p:sp>
        <p:nvSpPr>
          <p:cNvPr id="3" name="Espace réservé du pied de page 2">
            <a:extLst>
              <a:ext uri="{FF2B5EF4-FFF2-40B4-BE49-F238E27FC236}">
                <a16:creationId xmlns:a16="http://schemas.microsoft.com/office/drawing/2014/main" id="{A8C8B6C8-AD1D-931B-4A78-87095B1E7F6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9B7C9E1-585D-EFD9-0275-111D404EEB59}"/>
              </a:ext>
            </a:extLst>
          </p:cNvPr>
          <p:cNvSpPr>
            <a:spLocks noGrp="1"/>
          </p:cNvSpPr>
          <p:nvPr>
            <p:ph type="sldNum" sz="quarter" idx="12"/>
          </p:nvPr>
        </p:nvSpPr>
        <p:spPr/>
        <p:txBody>
          <a:bodyPr/>
          <a:lstStyle/>
          <a:p>
            <a:fld id="{A837E37D-84DF-4A21-9A09-70F3F3E768B0}" type="slidenum">
              <a:rPr lang="fr-FR" smtClean="0"/>
              <a:t>‹N°›</a:t>
            </a:fld>
            <a:endParaRPr lang="fr-FR"/>
          </a:p>
        </p:txBody>
      </p:sp>
    </p:spTree>
    <p:extLst>
      <p:ext uri="{BB962C8B-B14F-4D97-AF65-F5344CB8AC3E}">
        <p14:creationId xmlns:p14="http://schemas.microsoft.com/office/powerpoint/2010/main" val="2374113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FD2075-4393-FDBD-560B-8E585E53E3C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F78A939-239F-DA5F-3551-AB4F56B490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5028DCB-3EC0-59A7-A772-F923E7A722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2D69E68-4762-F8B1-F9E0-B8B9FBDCBE76}"/>
              </a:ext>
            </a:extLst>
          </p:cNvPr>
          <p:cNvSpPr>
            <a:spLocks noGrp="1"/>
          </p:cNvSpPr>
          <p:nvPr>
            <p:ph type="dt" sz="half" idx="10"/>
          </p:nvPr>
        </p:nvSpPr>
        <p:spPr/>
        <p:txBody>
          <a:bodyPr/>
          <a:lstStyle/>
          <a:p>
            <a:fld id="{13AFE4F3-BE9D-43DA-A303-01F0C15F0628}" type="datetimeFigureOut">
              <a:rPr lang="fr-FR" smtClean="0"/>
              <a:t>11/12/2025</a:t>
            </a:fld>
            <a:endParaRPr lang="fr-FR"/>
          </a:p>
        </p:txBody>
      </p:sp>
      <p:sp>
        <p:nvSpPr>
          <p:cNvPr id="6" name="Espace réservé du pied de page 5">
            <a:extLst>
              <a:ext uri="{FF2B5EF4-FFF2-40B4-BE49-F238E27FC236}">
                <a16:creationId xmlns:a16="http://schemas.microsoft.com/office/drawing/2014/main" id="{CA81792A-4A02-556F-DF31-0B0BF132BDE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C2B68BE-150C-488C-589C-9C1EA5E4D95F}"/>
              </a:ext>
            </a:extLst>
          </p:cNvPr>
          <p:cNvSpPr>
            <a:spLocks noGrp="1"/>
          </p:cNvSpPr>
          <p:nvPr>
            <p:ph type="sldNum" sz="quarter" idx="12"/>
          </p:nvPr>
        </p:nvSpPr>
        <p:spPr/>
        <p:txBody>
          <a:bodyPr/>
          <a:lstStyle/>
          <a:p>
            <a:fld id="{A837E37D-84DF-4A21-9A09-70F3F3E768B0}" type="slidenum">
              <a:rPr lang="fr-FR" smtClean="0"/>
              <a:t>‹N°›</a:t>
            </a:fld>
            <a:endParaRPr lang="fr-FR"/>
          </a:p>
        </p:txBody>
      </p:sp>
    </p:spTree>
    <p:extLst>
      <p:ext uri="{BB962C8B-B14F-4D97-AF65-F5344CB8AC3E}">
        <p14:creationId xmlns:p14="http://schemas.microsoft.com/office/powerpoint/2010/main" val="1068743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75C581-254A-955C-B62B-34542D28C68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9CED8BF-1FFE-441D-E052-27156952EE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F00AFB0-C22F-9508-689C-9600DCD059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8839EFC-ACA8-69E2-61E4-71C944DBBFFD}"/>
              </a:ext>
            </a:extLst>
          </p:cNvPr>
          <p:cNvSpPr>
            <a:spLocks noGrp="1"/>
          </p:cNvSpPr>
          <p:nvPr>
            <p:ph type="dt" sz="half" idx="10"/>
          </p:nvPr>
        </p:nvSpPr>
        <p:spPr/>
        <p:txBody>
          <a:bodyPr/>
          <a:lstStyle/>
          <a:p>
            <a:fld id="{13AFE4F3-BE9D-43DA-A303-01F0C15F0628}" type="datetimeFigureOut">
              <a:rPr lang="fr-FR" smtClean="0"/>
              <a:t>11/12/2025</a:t>
            </a:fld>
            <a:endParaRPr lang="fr-FR"/>
          </a:p>
        </p:txBody>
      </p:sp>
      <p:sp>
        <p:nvSpPr>
          <p:cNvPr id="6" name="Espace réservé du pied de page 5">
            <a:extLst>
              <a:ext uri="{FF2B5EF4-FFF2-40B4-BE49-F238E27FC236}">
                <a16:creationId xmlns:a16="http://schemas.microsoft.com/office/drawing/2014/main" id="{4E569EFD-8C52-5ADD-32FF-16B5720F6FC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3A79B26-9117-5182-4789-982A96CAA5D7}"/>
              </a:ext>
            </a:extLst>
          </p:cNvPr>
          <p:cNvSpPr>
            <a:spLocks noGrp="1"/>
          </p:cNvSpPr>
          <p:nvPr>
            <p:ph type="sldNum" sz="quarter" idx="12"/>
          </p:nvPr>
        </p:nvSpPr>
        <p:spPr/>
        <p:txBody>
          <a:bodyPr/>
          <a:lstStyle/>
          <a:p>
            <a:fld id="{A837E37D-84DF-4A21-9A09-70F3F3E768B0}" type="slidenum">
              <a:rPr lang="fr-FR" smtClean="0"/>
              <a:t>‹N°›</a:t>
            </a:fld>
            <a:endParaRPr lang="fr-FR"/>
          </a:p>
        </p:txBody>
      </p:sp>
    </p:spTree>
    <p:extLst>
      <p:ext uri="{BB962C8B-B14F-4D97-AF65-F5344CB8AC3E}">
        <p14:creationId xmlns:p14="http://schemas.microsoft.com/office/powerpoint/2010/main" val="2962705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FF1D8A1-83BB-25EC-AA62-7E599A8997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40C99F0-E0CD-44F3-18A7-E00016393E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E209026-91F6-4E4B-1CD3-8C67BA1DAD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AFE4F3-BE9D-43DA-A303-01F0C15F0628}" type="datetimeFigureOut">
              <a:rPr lang="fr-FR" smtClean="0"/>
              <a:t>11/12/2025</a:t>
            </a:fld>
            <a:endParaRPr lang="fr-FR"/>
          </a:p>
        </p:txBody>
      </p:sp>
      <p:sp>
        <p:nvSpPr>
          <p:cNvPr id="5" name="Espace réservé du pied de page 4">
            <a:extLst>
              <a:ext uri="{FF2B5EF4-FFF2-40B4-BE49-F238E27FC236}">
                <a16:creationId xmlns:a16="http://schemas.microsoft.com/office/drawing/2014/main" id="{9B6EB8B0-E9C5-E535-7590-5D3A328F4E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E298F2C-C4D0-A64E-1E07-D42F5C05CB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7E37D-84DF-4A21-9A09-70F3F3E768B0}" type="slidenum">
              <a:rPr lang="fr-FR" smtClean="0"/>
              <a:t>‹N°›</a:t>
            </a:fld>
            <a:endParaRPr lang="fr-FR"/>
          </a:p>
        </p:txBody>
      </p:sp>
    </p:spTree>
    <p:extLst>
      <p:ext uri="{BB962C8B-B14F-4D97-AF65-F5344CB8AC3E}">
        <p14:creationId xmlns:p14="http://schemas.microsoft.com/office/powerpoint/2010/main" val="2615907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imagomundi.f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AF7C257-6571-72A4-85BD-68EAC4CF05E8}"/>
              </a:ext>
            </a:extLst>
          </p:cNvPr>
          <p:cNvSpPr>
            <a:spLocks noGrp="1"/>
          </p:cNvSpPr>
          <p:nvPr>
            <p:ph type="title"/>
          </p:nvPr>
        </p:nvSpPr>
        <p:spPr/>
        <p:txBody>
          <a:bodyPr/>
          <a:lstStyle/>
          <a:p>
            <a:r>
              <a:rPr lang="fr-FR" b="1" dirty="0"/>
              <a:t>Cartographie</a:t>
            </a:r>
          </a:p>
        </p:txBody>
      </p:sp>
      <p:sp>
        <p:nvSpPr>
          <p:cNvPr id="5" name="Espace réservé du contenu 4">
            <a:extLst>
              <a:ext uri="{FF2B5EF4-FFF2-40B4-BE49-F238E27FC236}">
                <a16:creationId xmlns:a16="http://schemas.microsoft.com/office/drawing/2014/main" id="{35534928-82AC-D091-7C33-9F6FCF64B7E3}"/>
              </a:ext>
            </a:extLst>
          </p:cNvPr>
          <p:cNvSpPr>
            <a:spLocks noGrp="1"/>
          </p:cNvSpPr>
          <p:nvPr>
            <p:ph idx="1"/>
          </p:nvPr>
        </p:nvSpPr>
        <p:spPr/>
        <p:txBody>
          <a:bodyPr>
            <a:normAutofit/>
          </a:bodyPr>
          <a:lstStyle/>
          <a:p>
            <a:r>
              <a:rPr lang="fr-FR" dirty="0"/>
              <a:t>Cartographie : idée de neutralité, d’objectivité masquant la question de savoir qui fait les cartes et qu’est-ce que l’on représente ?</a:t>
            </a:r>
          </a:p>
          <a:p>
            <a:r>
              <a:rPr lang="fr-FR" dirty="0"/>
              <a:t>Fonctions pédagogiques et heuristiques </a:t>
            </a:r>
          </a:p>
          <a:p>
            <a:r>
              <a:rPr lang="fr-FR" dirty="0"/>
              <a:t>Question : qu’est-ce que les cartographies les plus courantes font à nos représentations, à notre universel mental ?</a:t>
            </a:r>
          </a:p>
          <a:p>
            <a:pPr marL="0" indent="0">
              <a:buNone/>
            </a:pPr>
            <a:endParaRPr lang="fr-FR" dirty="0"/>
          </a:p>
          <a:p>
            <a:endParaRPr lang="fr-FR" dirty="0"/>
          </a:p>
          <a:p>
            <a:endParaRPr lang="fr-FR" dirty="0"/>
          </a:p>
        </p:txBody>
      </p:sp>
    </p:spTree>
    <p:extLst>
      <p:ext uri="{BB962C8B-B14F-4D97-AF65-F5344CB8AC3E}">
        <p14:creationId xmlns:p14="http://schemas.microsoft.com/office/powerpoint/2010/main" val="556821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E0ED7D-1416-3AD6-0FC9-EE079E634D43}"/>
              </a:ext>
            </a:extLst>
          </p:cNvPr>
          <p:cNvSpPr>
            <a:spLocks noGrp="1"/>
          </p:cNvSpPr>
          <p:nvPr>
            <p:ph type="title"/>
          </p:nvPr>
        </p:nvSpPr>
        <p:spPr/>
        <p:txBody>
          <a:bodyPr/>
          <a:lstStyle/>
          <a:p>
            <a:r>
              <a:rPr lang="fr-FR" b="1" dirty="0">
                <a:solidFill>
                  <a:srgbClr val="FF0000"/>
                </a:solidFill>
              </a:rPr>
              <a:t>Contre-cartographie</a:t>
            </a:r>
          </a:p>
        </p:txBody>
      </p:sp>
      <p:sp>
        <p:nvSpPr>
          <p:cNvPr id="3" name="Espace réservé du contenu 2">
            <a:extLst>
              <a:ext uri="{FF2B5EF4-FFF2-40B4-BE49-F238E27FC236}">
                <a16:creationId xmlns:a16="http://schemas.microsoft.com/office/drawing/2014/main" id="{55521BCB-3076-922A-8AF5-DB15F48C8ED6}"/>
              </a:ext>
            </a:extLst>
          </p:cNvPr>
          <p:cNvSpPr>
            <a:spLocks noGrp="1"/>
          </p:cNvSpPr>
          <p:nvPr>
            <p:ph idx="1"/>
          </p:nvPr>
        </p:nvSpPr>
        <p:spPr/>
        <p:txBody>
          <a:bodyPr>
            <a:normAutofit/>
          </a:bodyPr>
          <a:lstStyle/>
          <a:p>
            <a:pPr algn="just"/>
            <a:r>
              <a:rPr lang="fr-FR" dirty="0" err="1"/>
              <a:t>Nepthys</a:t>
            </a:r>
            <a:r>
              <a:rPr lang="fr-FR" dirty="0"/>
              <a:t> </a:t>
            </a:r>
            <a:r>
              <a:rPr lang="fr-FR" dirty="0" err="1"/>
              <a:t>Zwer</a:t>
            </a:r>
            <a:endParaRPr lang="fr-FR" dirty="0"/>
          </a:p>
          <a:p>
            <a:pPr lvl="1" algn="just"/>
            <a:r>
              <a:rPr lang="fr-FR" i="1" dirty="0"/>
              <a:t>Ceci n'est pas un atlas : La cartographie comme outil de luttes, 21 exemples à travers le monde</a:t>
            </a:r>
          </a:p>
          <a:p>
            <a:pPr lvl="1" algn="just"/>
            <a:r>
              <a:rPr lang="fr-FR" i="1" dirty="0"/>
              <a:t>Pour un </a:t>
            </a:r>
            <a:r>
              <a:rPr lang="fr-FR" i="1" dirty="0" err="1"/>
              <a:t>spatio</a:t>
            </a:r>
            <a:r>
              <a:rPr lang="fr-FR" i="1" dirty="0"/>
              <a:t>-féminisme : De l'espace à la carte</a:t>
            </a:r>
          </a:p>
          <a:p>
            <a:pPr lvl="1" algn="just"/>
            <a:r>
              <a:rPr lang="fr-FR" i="1" dirty="0">
                <a:hlinkClick r:id="rId3"/>
              </a:rPr>
              <a:t>https://www.imagomundi.fr/</a:t>
            </a:r>
            <a:endParaRPr lang="fr-FR" i="1" dirty="0"/>
          </a:p>
          <a:p>
            <a:r>
              <a:rPr lang="fr-FR" dirty="0">
                <a:solidFill>
                  <a:srgbClr val="FF0000"/>
                </a:solidFill>
              </a:rPr>
              <a:t>Définition : </a:t>
            </a:r>
            <a:r>
              <a:rPr lang="fr-FR" dirty="0"/>
              <a:t>production de cartes destinées à la critique ou mise en cause des structures de pouvoir dominantes, afin de promouvoir des objectifs de progrès social</a:t>
            </a:r>
          </a:p>
          <a:p>
            <a:r>
              <a:rPr lang="fr-FR" dirty="0"/>
              <a:t>Communautés autochtones, décolonisation </a:t>
            </a:r>
          </a:p>
          <a:p>
            <a:r>
              <a:rPr lang="fr-FR" dirty="0"/>
              <a:t>Liens avec mouvements anarchistes</a:t>
            </a:r>
          </a:p>
          <a:p>
            <a:endParaRPr lang="fr-FR" dirty="0"/>
          </a:p>
        </p:txBody>
      </p:sp>
    </p:spTree>
    <p:extLst>
      <p:ext uri="{BB962C8B-B14F-4D97-AF65-F5344CB8AC3E}">
        <p14:creationId xmlns:p14="http://schemas.microsoft.com/office/powerpoint/2010/main" val="3016047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3E664B-B90F-6832-6125-F423D94093B7}"/>
              </a:ext>
            </a:extLst>
          </p:cNvPr>
          <p:cNvSpPr>
            <a:spLocks noGrp="1"/>
          </p:cNvSpPr>
          <p:nvPr>
            <p:ph type="title"/>
          </p:nvPr>
        </p:nvSpPr>
        <p:spPr/>
        <p:txBody>
          <a:bodyPr>
            <a:normAutofit fontScale="90000"/>
          </a:bodyPr>
          <a:lstStyle/>
          <a:p>
            <a:br>
              <a:rPr lang="fr-FR" dirty="0"/>
            </a:br>
            <a:r>
              <a:rPr lang="fr-FR" b="1" dirty="0"/>
              <a:t>Exemple : projection Mercator vs projection de Peters</a:t>
            </a:r>
            <a:br>
              <a:rPr lang="fr-FR" dirty="0"/>
            </a:br>
            <a:endParaRPr lang="fr-FR" dirty="0"/>
          </a:p>
        </p:txBody>
      </p:sp>
      <p:sp>
        <p:nvSpPr>
          <p:cNvPr id="4" name="Espace réservé du texte 3">
            <a:extLst>
              <a:ext uri="{FF2B5EF4-FFF2-40B4-BE49-F238E27FC236}">
                <a16:creationId xmlns:a16="http://schemas.microsoft.com/office/drawing/2014/main" id="{E57934A1-48F7-9CF1-9147-86D053539CA6}"/>
              </a:ext>
            </a:extLst>
          </p:cNvPr>
          <p:cNvSpPr>
            <a:spLocks noGrp="1"/>
          </p:cNvSpPr>
          <p:nvPr>
            <p:ph type="body" idx="1"/>
          </p:nvPr>
        </p:nvSpPr>
        <p:spPr/>
        <p:txBody>
          <a:bodyPr/>
          <a:lstStyle/>
          <a:p>
            <a:pPr algn="ctr"/>
            <a:r>
              <a:rPr lang="fr-FR" dirty="0"/>
              <a:t>Projection Mercator </a:t>
            </a:r>
          </a:p>
        </p:txBody>
      </p:sp>
      <p:pic>
        <p:nvPicPr>
          <p:cNvPr id="11" name="Espace réservé du contenu 10">
            <a:extLst>
              <a:ext uri="{FF2B5EF4-FFF2-40B4-BE49-F238E27FC236}">
                <a16:creationId xmlns:a16="http://schemas.microsoft.com/office/drawing/2014/main" id="{2FE51466-9544-E870-8428-41FD5357D49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576387" y="2505075"/>
            <a:ext cx="3684588" cy="3684588"/>
          </a:xfrm>
        </p:spPr>
      </p:pic>
      <p:sp>
        <p:nvSpPr>
          <p:cNvPr id="6" name="Espace réservé du texte 5">
            <a:extLst>
              <a:ext uri="{FF2B5EF4-FFF2-40B4-BE49-F238E27FC236}">
                <a16:creationId xmlns:a16="http://schemas.microsoft.com/office/drawing/2014/main" id="{9CE36105-3F02-2208-9326-272FBF937646}"/>
              </a:ext>
            </a:extLst>
          </p:cNvPr>
          <p:cNvSpPr>
            <a:spLocks noGrp="1"/>
          </p:cNvSpPr>
          <p:nvPr>
            <p:ph type="body" sz="quarter" idx="3"/>
          </p:nvPr>
        </p:nvSpPr>
        <p:spPr/>
        <p:txBody>
          <a:bodyPr/>
          <a:lstStyle/>
          <a:p>
            <a:pPr algn="ctr"/>
            <a:r>
              <a:rPr lang="fr-FR" dirty="0"/>
              <a:t>Projection Peters </a:t>
            </a:r>
          </a:p>
        </p:txBody>
      </p:sp>
      <p:pic>
        <p:nvPicPr>
          <p:cNvPr id="9" name="Espace réservé du contenu 8">
            <a:extLst>
              <a:ext uri="{FF2B5EF4-FFF2-40B4-BE49-F238E27FC236}">
                <a16:creationId xmlns:a16="http://schemas.microsoft.com/office/drawing/2014/main" id="{6233E9E4-2688-2ABA-1EF4-C269DFA78D34}"/>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172200" y="2710573"/>
            <a:ext cx="5183188" cy="3273592"/>
          </a:xfrm>
        </p:spPr>
      </p:pic>
    </p:spTree>
    <p:extLst>
      <p:ext uri="{BB962C8B-B14F-4D97-AF65-F5344CB8AC3E}">
        <p14:creationId xmlns:p14="http://schemas.microsoft.com/office/powerpoint/2010/main" val="1918311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024C3-1756-338D-E13B-C416DBB2E19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D32F7D3-B03E-ED90-1522-99B72A6B9928}"/>
              </a:ext>
            </a:extLst>
          </p:cNvPr>
          <p:cNvSpPr>
            <a:spLocks noGrp="1"/>
          </p:cNvSpPr>
          <p:nvPr>
            <p:ph type="title"/>
          </p:nvPr>
        </p:nvSpPr>
        <p:spPr/>
        <p:txBody>
          <a:bodyPr>
            <a:normAutofit fontScale="90000"/>
          </a:bodyPr>
          <a:lstStyle/>
          <a:p>
            <a:br>
              <a:rPr lang="fr-FR" dirty="0"/>
            </a:br>
            <a:r>
              <a:rPr lang="fr-FR" b="1" dirty="0"/>
              <a:t>Emplois </a:t>
            </a:r>
            <a:br>
              <a:rPr lang="fr-FR" dirty="0"/>
            </a:br>
            <a:endParaRPr lang="fr-FR" dirty="0"/>
          </a:p>
        </p:txBody>
      </p:sp>
      <p:sp>
        <p:nvSpPr>
          <p:cNvPr id="4" name="Espace réservé du texte 3">
            <a:extLst>
              <a:ext uri="{FF2B5EF4-FFF2-40B4-BE49-F238E27FC236}">
                <a16:creationId xmlns:a16="http://schemas.microsoft.com/office/drawing/2014/main" id="{F72920B6-1D11-A5C9-2A73-96F9646E54F3}"/>
              </a:ext>
            </a:extLst>
          </p:cNvPr>
          <p:cNvSpPr>
            <a:spLocks noGrp="1"/>
          </p:cNvSpPr>
          <p:nvPr>
            <p:ph type="body" idx="1"/>
          </p:nvPr>
        </p:nvSpPr>
        <p:spPr/>
        <p:txBody>
          <a:bodyPr/>
          <a:lstStyle/>
          <a:p>
            <a:pPr algn="ctr"/>
            <a:r>
              <a:rPr lang="fr-FR" dirty="0"/>
              <a:t>Donner à voir</a:t>
            </a:r>
          </a:p>
        </p:txBody>
      </p:sp>
      <p:sp>
        <p:nvSpPr>
          <p:cNvPr id="6" name="Espace réservé du texte 5">
            <a:extLst>
              <a:ext uri="{FF2B5EF4-FFF2-40B4-BE49-F238E27FC236}">
                <a16:creationId xmlns:a16="http://schemas.microsoft.com/office/drawing/2014/main" id="{9E0B442C-B715-C6E5-0CAA-44CF3C65EB8D}"/>
              </a:ext>
            </a:extLst>
          </p:cNvPr>
          <p:cNvSpPr>
            <a:spLocks noGrp="1"/>
          </p:cNvSpPr>
          <p:nvPr>
            <p:ph type="body" sz="quarter" idx="3"/>
          </p:nvPr>
        </p:nvSpPr>
        <p:spPr/>
        <p:txBody>
          <a:bodyPr/>
          <a:lstStyle/>
          <a:p>
            <a:pPr algn="ctr"/>
            <a:r>
              <a:rPr lang="fr-FR" dirty="0"/>
              <a:t>Cartographie textile</a:t>
            </a:r>
          </a:p>
        </p:txBody>
      </p:sp>
      <p:pic>
        <p:nvPicPr>
          <p:cNvPr id="12" name="Espace réservé du contenu 11">
            <a:extLst>
              <a:ext uri="{FF2B5EF4-FFF2-40B4-BE49-F238E27FC236}">
                <a16:creationId xmlns:a16="http://schemas.microsoft.com/office/drawing/2014/main" id="{AC0BEBF5-6F0B-C600-47C3-63A3EA9F2429}"/>
              </a:ext>
            </a:extLst>
          </p:cNvPr>
          <p:cNvPicPr>
            <a:picLocks noGrp="1" noChangeAspect="1"/>
          </p:cNvPicPr>
          <p:nvPr>
            <p:ph sz="half" idx="2"/>
          </p:nvPr>
        </p:nvPicPr>
        <p:blipFill>
          <a:blip r:embed="rId3"/>
          <a:stretch>
            <a:fillRect/>
          </a:stretch>
        </p:blipFill>
        <p:spPr>
          <a:xfrm>
            <a:off x="1540701" y="2620528"/>
            <a:ext cx="3482236" cy="3453681"/>
          </a:xfrm>
          <a:prstGeom prst="rect">
            <a:avLst/>
          </a:prstGeom>
        </p:spPr>
      </p:pic>
      <p:pic>
        <p:nvPicPr>
          <p:cNvPr id="14" name="Espace réservé du contenu 13">
            <a:extLst>
              <a:ext uri="{FF2B5EF4-FFF2-40B4-BE49-F238E27FC236}">
                <a16:creationId xmlns:a16="http://schemas.microsoft.com/office/drawing/2014/main" id="{DAA0E4BC-17C5-8663-0F77-F53D1EC2CDC6}"/>
              </a:ext>
            </a:extLst>
          </p:cNvPr>
          <p:cNvPicPr>
            <a:picLocks noGrp="1" noChangeAspect="1"/>
          </p:cNvPicPr>
          <p:nvPr>
            <p:ph sz="quarter" idx="4"/>
          </p:nvPr>
        </p:nvPicPr>
        <p:blipFill>
          <a:blip r:embed="rId4"/>
          <a:stretch>
            <a:fillRect/>
          </a:stretch>
        </p:blipFill>
        <p:spPr>
          <a:xfrm>
            <a:off x="6172200" y="2525306"/>
            <a:ext cx="5183188" cy="3644126"/>
          </a:xfrm>
          <a:prstGeom prst="rect">
            <a:avLst/>
          </a:prstGeom>
        </p:spPr>
      </p:pic>
    </p:spTree>
    <p:extLst>
      <p:ext uri="{BB962C8B-B14F-4D97-AF65-F5344CB8AC3E}">
        <p14:creationId xmlns:p14="http://schemas.microsoft.com/office/powerpoint/2010/main" val="3643650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397AA5-E487-3039-0D4D-1937D557A514}"/>
              </a:ext>
            </a:extLst>
          </p:cNvPr>
          <p:cNvSpPr>
            <a:spLocks noGrp="1"/>
          </p:cNvSpPr>
          <p:nvPr>
            <p:ph type="title"/>
          </p:nvPr>
        </p:nvSpPr>
        <p:spPr>
          <a:xfrm>
            <a:off x="838200" y="530725"/>
            <a:ext cx="10515600" cy="1325563"/>
          </a:xfrm>
        </p:spPr>
        <p:txBody>
          <a:bodyPr>
            <a:normAutofit fontScale="90000"/>
          </a:bodyPr>
          <a:lstStyle/>
          <a:p>
            <a:br>
              <a:rPr lang="fr-FR" sz="4400" b="1" dirty="0">
                <a:solidFill>
                  <a:srgbClr val="FF0000"/>
                </a:solidFill>
              </a:rPr>
            </a:br>
            <a:r>
              <a:rPr lang="fr-FR" sz="4400" b="1" dirty="0">
                <a:solidFill>
                  <a:srgbClr val="FF0000"/>
                </a:solidFill>
              </a:rPr>
              <a:t>Isotype </a:t>
            </a:r>
            <a:br>
              <a:rPr lang="fr-FR" sz="4400" b="1" dirty="0">
                <a:solidFill>
                  <a:srgbClr val="FF0000"/>
                </a:solidFill>
              </a:rPr>
            </a:br>
            <a:r>
              <a:rPr lang="fr-FR" sz="3600" dirty="0"/>
              <a:t>Langue internationale dans laquelle l’image relie </a:t>
            </a:r>
            <a:br>
              <a:rPr lang="fr-FR" sz="3600" dirty="0"/>
            </a:br>
            <a:br>
              <a:rPr lang="fr-FR" dirty="0"/>
            </a:br>
            <a:endParaRPr lang="fr-FR" sz="4400" b="1" dirty="0">
              <a:solidFill>
                <a:srgbClr val="FF0000"/>
              </a:solidFill>
            </a:endParaRPr>
          </a:p>
        </p:txBody>
      </p:sp>
      <p:pic>
        <p:nvPicPr>
          <p:cNvPr id="6" name="Espace réservé pour une image  5">
            <a:extLst>
              <a:ext uri="{FF2B5EF4-FFF2-40B4-BE49-F238E27FC236}">
                <a16:creationId xmlns:a16="http://schemas.microsoft.com/office/drawing/2014/main" id="{D67C6E99-C0F3-9243-79A9-4A7B82E9970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79897" y="1975937"/>
            <a:ext cx="8040508" cy="4351338"/>
          </a:xfrm>
        </p:spPr>
      </p:pic>
    </p:spTree>
    <p:extLst>
      <p:ext uri="{BB962C8B-B14F-4D97-AF65-F5344CB8AC3E}">
        <p14:creationId xmlns:p14="http://schemas.microsoft.com/office/powerpoint/2010/main" val="1431297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743CD9-643C-616F-59CB-8C6A218AEACA}"/>
              </a:ext>
            </a:extLst>
          </p:cNvPr>
          <p:cNvSpPr>
            <a:spLocks noGrp="1"/>
          </p:cNvSpPr>
          <p:nvPr>
            <p:ph type="title"/>
          </p:nvPr>
        </p:nvSpPr>
        <p:spPr/>
        <p:txBody>
          <a:bodyPr/>
          <a:lstStyle/>
          <a:p>
            <a:r>
              <a:rPr lang="fr-FR" b="1" dirty="0"/>
              <a:t>En droit ? </a:t>
            </a:r>
          </a:p>
        </p:txBody>
      </p:sp>
      <p:sp>
        <p:nvSpPr>
          <p:cNvPr id="3" name="Espace réservé du contenu 2">
            <a:extLst>
              <a:ext uri="{FF2B5EF4-FFF2-40B4-BE49-F238E27FC236}">
                <a16:creationId xmlns:a16="http://schemas.microsoft.com/office/drawing/2014/main" id="{2CF28352-209F-296A-F2E1-37C7634E2564}"/>
              </a:ext>
            </a:extLst>
          </p:cNvPr>
          <p:cNvSpPr>
            <a:spLocks noGrp="1"/>
          </p:cNvSpPr>
          <p:nvPr>
            <p:ph idx="1"/>
          </p:nvPr>
        </p:nvSpPr>
        <p:spPr/>
        <p:txBody>
          <a:bodyPr/>
          <a:lstStyle/>
          <a:p>
            <a:r>
              <a:rPr lang="fr-FR" dirty="0"/>
              <a:t>Existe-t-il des représentations dominantes ? </a:t>
            </a:r>
          </a:p>
          <a:p>
            <a:r>
              <a:rPr lang="fr-FR" dirty="0"/>
              <a:t>Comment choisit-on de représenter un concept ? Et qu’est-ce que cela fait à notre compréhension du sujet ? Conscientisation de la subjectivité </a:t>
            </a:r>
          </a:p>
          <a:p>
            <a:r>
              <a:rPr lang="fr-FR" dirty="0"/>
              <a:t>Marie-Laure Mathieu, </a:t>
            </a:r>
            <a:r>
              <a:rPr lang="fr-FR" i="1" dirty="0"/>
              <a:t>Les représentations dans la pensée des juristes</a:t>
            </a:r>
          </a:p>
          <a:p>
            <a:r>
              <a:rPr lang="fr-FR" dirty="0"/>
              <a:t>Que serait une contre-cartographie juridique ? </a:t>
            </a:r>
            <a:endParaRPr lang="fr-FR" i="1" dirty="0"/>
          </a:p>
        </p:txBody>
      </p:sp>
    </p:spTree>
    <p:extLst>
      <p:ext uri="{BB962C8B-B14F-4D97-AF65-F5344CB8AC3E}">
        <p14:creationId xmlns:p14="http://schemas.microsoft.com/office/powerpoint/2010/main" val="3174156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73A5F0-87D3-07BB-493C-BCDC6131A6F5}"/>
              </a:ext>
            </a:extLst>
          </p:cNvPr>
          <p:cNvSpPr>
            <a:spLocks noGrp="1"/>
          </p:cNvSpPr>
          <p:nvPr>
            <p:ph type="title"/>
          </p:nvPr>
        </p:nvSpPr>
        <p:spPr/>
        <p:txBody>
          <a:bodyPr>
            <a:normAutofit fontScale="90000"/>
          </a:bodyPr>
          <a:lstStyle/>
          <a:p>
            <a:br>
              <a:rPr lang="fr-FR" b="1" dirty="0"/>
            </a:br>
            <a:r>
              <a:rPr lang="fr-FR" b="1" dirty="0"/>
              <a:t>Le droit est </a:t>
            </a:r>
            <a:r>
              <a:rPr lang="fr-FR" b="1" dirty="0" err="1"/>
              <a:t>mycellium</a:t>
            </a:r>
            <a:r>
              <a:rPr lang="fr-FR" b="1" dirty="0"/>
              <a:t> ? </a:t>
            </a:r>
            <a:br>
              <a:rPr lang="fr-FR" dirty="0"/>
            </a:br>
            <a:endParaRPr lang="fr-FR" dirty="0"/>
          </a:p>
        </p:txBody>
      </p:sp>
      <p:sp>
        <p:nvSpPr>
          <p:cNvPr id="4" name="Espace réservé du texte 3">
            <a:extLst>
              <a:ext uri="{FF2B5EF4-FFF2-40B4-BE49-F238E27FC236}">
                <a16:creationId xmlns:a16="http://schemas.microsoft.com/office/drawing/2014/main" id="{2ECE43B8-5E1B-4505-4F25-1267BFE50874}"/>
              </a:ext>
            </a:extLst>
          </p:cNvPr>
          <p:cNvSpPr>
            <a:spLocks noGrp="1"/>
          </p:cNvSpPr>
          <p:nvPr>
            <p:ph type="body" idx="1"/>
          </p:nvPr>
        </p:nvSpPr>
        <p:spPr/>
        <p:txBody>
          <a:bodyPr/>
          <a:lstStyle/>
          <a:p>
            <a:r>
              <a:rPr lang="fr-FR" dirty="0"/>
              <a:t>Hiérarchie (escargot!) des normes </a:t>
            </a:r>
          </a:p>
        </p:txBody>
      </p:sp>
      <p:pic>
        <p:nvPicPr>
          <p:cNvPr id="9" name="Espace réservé du contenu 8">
            <a:extLst>
              <a:ext uri="{FF2B5EF4-FFF2-40B4-BE49-F238E27FC236}">
                <a16:creationId xmlns:a16="http://schemas.microsoft.com/office/drawing/2014/main" id="{51C6E0A7-2F85-0F44-6BA5-D8F01D410D6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9788" y="2896741"/>
            <a:ext cx="5157787" cy="2901255"/>
          </a:xfrm>
        </p:spPr>
      </p:pic>
      <p:sp>
        <p:nvSpPr>
          <p:cNvPr id="6" name="Espace réservé du texte 5">
            <a:extLst>
              <a:ext uri="{FF2B5EF4-FFF2-40B4-BE49-F238E27FC236}">
                <a16:creationId xmlns:a16="http://schemas.microsoft.com/office/drawing/2014/main" id="{DB3693DE-C1F0-AE77-3A00-69E87D2F126B}"/>
              </a:ext>
            </a:extLst>
          </p:cNvPr>
          <p:cNvSpPr>
            <a:spLocks noGrp="1"/>
          </p:cNvSpPr>
          <p:nvPr>
            <p:ph type="body" sz="quarter" idx="3"/>
          </p:nvPr>
        </p:nvSpPr>
        <p:spPr/>
        <p:txBody>
          <a:bodyPr/>
          <a:lstStyle/>
          <a:p>
            <a:r>
              <a:rPr lang="fr-FR" dirty="0"/>
              <a:t>Réseau / </a:t>
            </a:r>
            <a:r>
              <a:rPr lang="fr-FR" dirty="0" err="1"/>
              <a:t>Mycellium</a:t>
            </a:r>
            <a:endParaRPr lang="fr-FR" dirty="0"/>
          </a:p>
        </p:txBody>
      </p:sp>
      <p:pic>
        <p:nvPicPr>
          <p:cNvPr id="11" name="Espace réservé du contenu 10">
            <a:extLst>
              <a:ext uri="{FF2B5EF4-FFF2-40B4-BE49-F238E27FC236}">
                <a16:creationId xmlns:a16="http://schemas.microsoft.com/office/drawing/2014/main" id="{7F86E2D7-F734-1C81-77F6-C355A23C1045}"/>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634849" y="3124288"/>
            <a:ext cx="4717363" cy="2457276"/>
          </a:xfrm>
        </p:spPr>
      </p:pic>
    </p:spTree>
    <p:extLst>
      <p:ext uri="{BB962C8B-B14F-4D97-AF65-F5344CB8AC3E}">
        <p14:creationId xmlns:p14="http://schemas.microsoft.com/office/powerpoint/2010/main" val="385279326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1133</TotalTime>
  <Words>344</Words>
  <Application>Microsoft Office PowerPoint</Application>
  <PresentationFormat>Grand écran</PresentationFormat>
  <Paragraphs>61</Paragraphs>
  <Slides>7</Slides>
  <Notes>7</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7</vt:i4>
      </vt:variant>
    </vt:vector>
  </HeadingPairs>
  <TitlesOfParts>
    <vt:vector size="11" baseType="lpstr">
      <vt:lpstr>Arial</vt:lpstr>
      <vt:lpstr>Calibri</vt:lpstr>
      <vt:lpstr>Calibri Light</vt:lpstr>
      <vt:lpstr>Thème Office</vt:lpstr>
      <vt:lpstr>Cartographie</vt:lpstr>
      <vt:lpstr>Contre-cartographie</vt:lpstr>
      <vt:lpstr> Exemple : projection Mercator vs projection de Peters </vt:lpstr>
      <vt:lpstr> Emplois  </vt:lpstr>
      <vt:lpstr> Isotype  Langue internationale dans laquelle l’image relie   </vt:lpstr>
      <vt:lpstr>En droit ? </vt:lpstr>
      <vt:lpstr> Le droit est mycellium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Cartographie</dc:title>
  <dc:creator>Isabelle TA</dc:creator>
  <cp:lastModifiedBy>Isabelle Ta</cp:lastModifiedBy>
  <cp:revision>7</cp:revision>
  <dcterms:created xsi:type="dcterms:W3CDTF">2025-09-08T20:42:43Z</dcterms:created>
  <dcterms:modified xsi:type="dcterms:W3CDTF">2025-12-11T19:15:25Z</dcterms:modified>
</cp:coreProperties>
</file>