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1"/>
  </p:notesMasterIdLst>
  <p:handoutMasterIdLst>
    <p:handoutMasterId r:id="rId42"/>
  </p:handoutMasterIdLst>
  <p:sldIdLst>
    <p:sldId id="283" r:id="rId2"/>
    <p:sldId id="367" r:id="rId3"/>
    <p:sldId id="356" r:id="rId4"/>
    <p:sldId id="357" r:id="rId5"/>
    <p:sldId id="358" r:id="rId6"/>
    <p:sldId id="359" r:id="rId7"/>
    <p:sldId id="363" r:id="rId8"/>
    <p:sldId id="360" r:id="rId9"/>
    <p:sldId id="361" r:id="rId10"/>
    <p:sldId id="352" r:id="rId11"/>
    <p:sldId id="379" r:id="rId12"/>
    <p:sldId id="353" r:id="rId13"/>
    <p:sldId id="354" r:id="rId14"/>
    <p:sldId id="362" r:id="rId15"/>
    <p:sldId id="287" r:id="rId16"/>
    <p:sldId id="335" r:id="rId17"/>
    <p:sldId id="347" r:id="rId18"/>
    <p:sldId id="364" r:id="rId19"/>
    <p:sldId id="384" r:id="rId20"/>
    <p:sldId id="329" r:id="rId21"/>
    <p:sldId id="344" r:id="rId22"/>
    <p:sldId id="330" r:id="rId23"/>
    <p:sldId id="371" r:id="rId24"/>
    <p:sldId id="323" r:id="rId25"/>
    <p:sldId id="332" r:id="rId26"/>
    <p:sldId id="372" r:id="rId27"/>
    <p:sldId id="377" r:id="rId28"/>
    <p:sldId id="349" r:id="rId29"/>
    <p:sldId id="308" r:id="rId30"/>
    <p:sldId id="351" r:id="rId31"/>
    <p:sldId id="350" r:id="rId32"/>
    <p:sldId id="373" r:id="rId33"/>
    <p:sldId id="385" r:id="rId34"/>
    <p:sldId id="374" r:id="rId35"/>
    <p:sldId id="383" r:id="rId36"/>
    <p:sldId id="381" r:id="rId37"/>
    <p:sldId id="382" r:id="rId38"/>
    <p:sldId id="380" r:id="rId39"/>
    <p:sldId id="280" r:id="rId4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6"/>
    <p:restoredTop sz="94562"/>
  </p:normalViewPr>
  <p:slideViewPr>
    <p:cSldViewPr snapToGrid="0" snapToObjects="1">
      <p:cViewPr varScale="1">
        <p:scale>
          <a:sx n="108" d="100"/>
          <a:sy n="108" d="100"/>
        </p:scale>
        <p:origin x="89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2E5358F-36F4-F145-8BF8-34B881D68AE5}" type="datetimeFigureOut">
              <a:rPr lang="fr-FR" smtClean="0"/>
              <a:t>08/03/2022</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DB228DB-DDCF-DA45-9FC1-FC4BB2C0E6F2}" type="slidenum">
              <a:rPr lang="fr-FR" smtClean="0"/>
              <a:t>‹N°›</a:t>
            </a:fld>
            <a:endParaRPr lang="fr-FR"/>
          </a:p>
        </p:txBody>
      </p:sp>
    </p:spTree>
    <p:extLst>
      <p:ext uri="{BB962C8B-B14F-4D97-AF65-F5344CB8AC3E}">
        <p14:creationId xmlns:p14="http://schemas.microsoft.com/office/powerpoint/2010/main" val="2164048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42E4A17-A600-2747-870F-D23DFCA66D20}" type="datetimeFigureOut">
              <a:rPr lang="fr-FR" smtClean="0"/>
              <a:t>08/03/2022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D023158-C4F2-774A-8C21-B5ECB1EB6D8A}" type="slidenum">
              <a:rPr lang="fr-FR" smtClean="0"/>
              <a:t>‹N°›</a:t>
            </a:fld>
            <a:endParaRPr lang="fr-FR"/>
          </a:p>
        </p:txBody>
      </p:sp>
    </p:spTree>
    <p:extLst>
      <p:ext uri="{BB962C8B-B14F-4D97-AF65-F5344CB8AC3E}">
        <p14:creationId xmlns:p14="http://schemas.microsoft.com/office/powerpoint/2010/main" val="35042556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023158-C4F2-774A-8C21-B5ECB1EB6D8A}" type="slidenum">
              <a:rPr lang="fr-FR" smtClean="0"/>
              <a:t>1</a:t>
            </a:fld>
            <a:endParaRPr lang="fr-FR"/>
          </a:p>
        </p:txBody>
      </p:sp>
    </p:spTree>
    <p:extLst>
      <p:ext uri="{BB962C8B-B14F-4D97-AF65-F5344CB8AC3E}">
        <p14:creationId xmlns:p14="http://schemas.microsoft.com/office/powerpoint/2010/main" val="3699891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fr-FR"/>
              <a:t>Modifiez le style des sous-titres du masque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0CF88D66-DFA0-9A49-9273-89E223153A1D}" type="datetime1">
              <a:rPr lang="fr-FR" smtClean="0"/>
              <a:t>08/03/2022</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7F5CE407-6216-4202-80E4-A30DC2F709B2}" type="slidenum">
              <a:rPr lang="en-US" smtClean="0"/>
              <a:t>‹N°›</a:t>
            </a:fld>
            <a:endParaRPr lang="en-US"/>
          </a:p>
        </p:txBody>
      </p:sp>
    </p:spTree>
    <p:extLst>
      <p:ext uri="{BB962C8B-B14F-4D97-AF65-F5344CB8AC3E}">
        <p14:creationId xmlns:p14="http://schemas.microsoft.com/office/powerpoint/2010/main" val="35044685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C75F2C-5476-8549-93C4-05189360D33E}" type="datetime1">
              <a:rPr lang="fr-FR" smtClean="0"/>
              <a:t>08/03/2022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199338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728E8A-E619-6041-B198-C1FDB4E15988}" type="datetime1">
              <a:rPr lang="fr-FR" smtClean="0"/>
              <a:t>08/03/2022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2230250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C4A78DF-1131-DB4B-8F2A-887C952038D1}" type="datetime1">
              <a:rPr lang="fr-FR" smtClean="0"/>
              <a:t>08/03/2022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352676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DF7D8509-0F28-4D44-957C-D1FCD409E6B5}" type="datetime1">
              <a:rPr lang="fr-FR" smtClean="0"/>
              <a:t>08/03/2022</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166452934"/>
      </p:ext>
    </p:extLst>
  </p:cSld>
  <p:clrMapOvr>
    <a:overrideClrMapping bg1="lt1" tx1="dk1" bg2="lt2" tx2="dk2" accent1="accent1" accent2="accent2" accent3="accent3" accent4="accent4" accent5="accent5" accent6="accent6" hlink="hlink" folHlink="folHlink"/>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A554267-5367-A347-95CC-628C1EFFF207}" type="datetime1">
              <a:rPr lang="fr-FR" smtClean="0"/>
              <a:t>08/03/2022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373230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1B5B30F-568D-4E40-A081-E31F05A4FA30}" type="datetime1">
              <a:rPr lang="fr-FR" smtClean="0"/>
              <a:t>08/03/2022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34878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D0EC117-99D0-CD4F-8E63-C9B7C77197BD}" type="datetime1">
              <a:rPr lang="fr-FR" smtClean="0"/>
              <a:t>08/03/2022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95796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7E47F-D8DD-F140-8036-BD85B133DBF9}" type="datetime1">
              <a:rPr lang="fr-FR" smtClean="0"/>
              <a:t>08/03/2022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‹N°›</a:t>
            </a:fld>
            <a:endParaRPr lang="en-US"/>
          </a:p>
        </p:txBody>
      </p:sp>
    </p:spTree>
    <p:extLst>
      <p:ext uri="{BB962C8B-B14F-4D97-AF65-F5344CB8AC3E}">
        <p14:creationId xmlns:p14="http://schemas.microsoft.com/office/powerpoint/2010/main" val="317090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616C5FA3-C9A5-BF4C-A388-24D17F2B9A14}" type="datetime1">
              <a:rPr lang="fr-FR" smtClean="0"/>
              <a:t>08/03/2022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7F5CE407-6216-4202-80E4-A30DC2F709B2}" type="slidenum">
              <a:rPr lang="en-US" smtClean="0"/>
              <a:t>‹N°›</a:t>
            </a:fld>
            <a:endParaRPr 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796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41A1745-46B6-EC49-8F62-545C2830A868}" type="datetime1">
              <a:rPr lang="fr-FR" smtClean="0"/>
              <a:t>08/03/2022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7F5CE407-6216-4202-80E4-A30DC2F709B2}" type="slidenum">
              <a:rPr lang="en-US" smtClean="0"/>
              <a:t>‹N°›</a:t>
            </a:fld>
            <a:endParaRPr 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6085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DF7D8509-0F28-4D44-957C-D1FCD409E6B5}" type="datetime1">
              <a:rPr lang="fr-FR" smtClean="0"/>
              <a:t>08/03/2022</a:t>
            </a:fld>
            <a:endParaRPr 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7F5CE407-6216-4202-80E4-A30DC2F709B2}" type="slidenum">
              <a:rPr lang="en-US" smtClean="0"/>
              <a:t>‹N°›</a:t>
            </a:fld>
            <a:endParaRPr lang="en-US"/>
          </a:p>
        </p:txBody>
      </p:sp>
    </p:spTree>
    <p:extLst>
      <p:ext uri="{BB962C8B-B14F-4D97-AF65-F5344CB8AC3E}">
        <p14:creationId xmlns:p14="http://schemas.microsoft.com/office/powerpoint/2010/main" val="2343425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n.wiktionary.org/w/index.php?title=%D0%BE%D1%82%D0%BD%D0%BE%D1%88%D0%B5%D0%BD%D1%96%D0%B5&amp;action=edit&amp;redlink=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mmanueljeuland@wanadoo.f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511371"/>
            <a:ext cx="8042276" cy="2304947"/>
          </a:xfrm>
        </p:spPr>
        <p:txBody>
          <a:bodyPr>
            <a:normAutofit fontScale="90000"/>
          </a:bodyPr>
          <a:lstStyle/>
          <a:p>
            <a:pPr algn="ctr"/>
            <a:br>
              <a:rPr lang="fr-FR" sz="4000" dirty="0"/>
            </a:br>
            <a:r>
              <a:rPr lang="fr-FR" sz="4000" dirty="0"/>
              <a:t>La Déclaration des Liens-Récits</a:t>
            </a:r>
            <a:br>
              <a:rPr lang="en-GB" sz="4000" dirty="0"/>
            </a:br>
            <a:br>
              <a:rPr lang="en-GB" sz="4000" dirty="0"/>
            </a:br>
            <a:r>
              <a:rPr lang="en-GB" sz="4000" dirty="0"/>
              <a:t>Mars 2022</a:t>
            </a:r>
            <a:br>
              <a:rPr lang="fr-FR" sz="4000" dirty="0"/>
            </a:br>
            <a:r>
              <a:rPr lang="en-GB" sz="4000" b="1" dirty="0"/>
              <a:t> Emmanuel Jeuland</a:t>
            </a:r>
            <a:endParaRPr lang="fr-FR" sz="4000" dirty="0"/>
          </a:p>
        </p:txBody>
      </p:sp>
      <p:pic>
        <p:nvPicPr>
          <p:cNvPr id="6" name="Espace réservé du contenu 5" descr="Sans titre1logo.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057650" y="3745706"/>
            <a:ext cx="1028700" cy="647700"/>
          </a:xfrm>
        </p:spPr>
      </p:pic>
      <p:sp>
        <p:nvSpPr>
          <p:cNvPr id="4" name="Espace réservé de la date 3"/>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p:cNvSpPr>
            <a:spLocks noGrp="1"/>
          </p:cNvSpPr>
          <p:nvPr>
            <p:ph type="sldNum" sz="quarter" idx="12"/>
          </p:nvPr>
        </p:nvSpPr>
        <p:spPr/>
        <p:txBody>
          <a:bodyPr/>
          <a:lstStyle/>
          <a:p>
            <a:fld id="{7F5CE407-6216-4202-80E4-A30DC2F709B2}" type="slidenum">
              <a:rPr lang="en-US" smtClean="0"/>
              <a:t>1</a:t>
            </a:fld>
            <a:endParaRPr lang="en-US"/>
          </a:p>
        </p:txBody>
      </p:sp>
    </p:spTree>
    <p:extLst>
      <p:ext uri="{BB962C8B-B14F-4D97-AF65-F5344CB8AC3E}">
        <p14:creationId xmlns:p14="http://schemas.microsoft.com/office/powerpoint/2010/main" val="1534448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0F4A8-F00A-A549-BD57-CF79AFFC4118}"/>
              </a:ext>
            </a:extLst>
          </p:cNvPr>
          <p:cNvSpPr>
            <a:spLocks noGrp="1"/>
          </p:cNvSpPr>
          <p:nvPr>
            <p:ph type="title"/>
          </p:nvPr>
        </p:nvSpPr>
        <p:spPr/>
        <p:txBody>
          <a:bodyPr/>
          <a:lstStyle/>
          <a:p>
            <a:r>
              <a:rPr lang="fr-FR" dirty="0"/>
              <a:t>Contrainte </a:t>
            </a:r>
            <a:r>
              <a:rPr lang="fr-FR" dirty="0" err="1"/>
              <a:t>oudropienne</a:t>
            </a:r>
            <a:endParaRPr lang="fr-FR" dirty="0"/>
          </a:p>
        </p:txBody>
      </p:sp>
      <p:sp>
        <p:nvSpPr>
          <p:cNvPr id="3" name="Espace réservé du contenu 2">
            <a:extLst>
              <a:ext uri="{FF2B5EF4-FFF2-40B4-BE49-F238E27FC236}">
                <a16:creationId xmlns:a16="http://schemas.microsoft.com/office/drawing/2014/main" id="{58337DCE-159B-B947-956A-07DE02DA6E10}"/>
              </a:ext>
            </a:extLst>
          </p:cNvPr>
          <p:cNvSpPr>
            <a:spLocks noGrp="1"/>
          </p:cNvSpPr>
          <p:nvPr>
            <p:ph idx="1"/>
          </p:nvPr>
        </p:nvSpPr>
        <p:spPr/>
        <p:txBody>
          <a:bodyPr/>
          <a:lstStyle/>
          <a:p>
            <a:endParaRPr lang="fr-FR" dirty="0"/>
          </a:p>
          <a:p>
            <a:endParaRPr lang="fr-FR" sz="2400" dirty="0"/>
          </a:p>
          <a:p>
            <a:r>
              <a:rPr lang="fr-FR" sz="2400" dirty="0"/>
              <a:t>Rédiger une déclaration consacrée aux relations juridiques tout en faisant des courts récits par culture. </a:t>
            </a:r>
          </a:p>
          <a:p>
            <a:r>
              <a:rPr lang="fr-FR" sz="2400" dirty="0"/>
              <a:t>But : contribuer à l’encodage du droit en le structurant, incomplet (travail en cours, 9 articles et récitals sur 20) : imaginaire du droit.</a:t>
            </a:r>
          </a:p>
        </p:txBody>
      </p:sp>
      <p:sp>
        <p:nvSpPr>
          <p:cNvPr id="4" name="Espace réservé de la date 3">
            <a:extLst>
              <a:ext uri="{FF2B5EF4-FFF2-40B4-BE49-F238E27FC236}">
                <a16:creationId xmlns:a16="http://schemas.microsoft.com/office/drawing/2014/main" id="{317413C2-5198-EF4A-9D0F-F42B351B1C8B}"/>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A0B24DCF-ABC6-AA4B-98D9-1DF8A37103A6}"/>
              </a:ext>
            </a:extLst>
          </p:cNvPr>
          <p:cNvSpPr>
            <a:spLocks noGrp="1"/>
          </p:cNvSpPr>
          <p:nvPr>
            <p:ph type="sldNum" sz="quarter" idx="12"/>
          </p:nvPr>
        </p:nvSpPr>
        <p:spPr/>
        <p:txBody>
          <a:bodyPr/>
          <a:lstStyle/>
          <a:p>
            <a:fld id="{7F5CE407-6216-4202-80E4-A30DC2F709B2}" type="slidenum">
              <a:rPr lang="en-US" smtClean="0"/>
              <a:t>10</a:t>
            </a:fld>
            <a:endParaRPr lang="en-US"/>
          </a:p>
        </p:txBody>
      </p:sp>
    </p:spTree>
    <p:extLst>
      <p:ext uri="{BB962C8B-B14F-4D97-AF65-F5344CB8AC3E}">
        <p14:creationId xmlns:p14="http://schemas.microsoft.com/office/powerpoint/2010/main" val="23736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30F08-374B-2A47-B5E9-51A4F97B8973}"/>
              </a:ext>
            </a:extLst>
          </p:cNvPr>
          <p:cNvSpPr>
            <a:spLocks noGrp="1"/>
          </p:cNvSpPr>
          <p:nvPr>
            <p:ph type="title"/>
          </p:nvPr>
        </p:nvSpPr>
        <p:spPr>
          <a:xfrm>
            <a:off x="549275" y="107576"/>
            <a:ext cx="8042276" cy="1149724"/>
          </a:xfrm>
        </p:spPr>
        <p:txBody>
          <a:bodyPr/>
          <a:lstStyle/>
          <a:p>
            <a:pPr algn="ctr"/>
            <a:r>
              <a:rPr lang="fr-FR" dirty="0"/>
              <a:t>Préambule : définition</a:t>
            </a:r>
          </a:p>
        </p:txBody>
      </p:sp>
      <p:sp>
        <p:nvSpPr>
          <p:cNvPr id="3" name="Espace réservé du contenu 2">
            <a:extLst>
              <a:ext uri="{FF2B5EF4-FFF2-40B4-BE49-F238E27FC236}">
                <a16:creationId xmlns:a16="http://schemas.microsoft.com/office/drawing/2014/main" id="{85C6DC64-2EA5-E242-8CAC-5F76182AA676}"/>
              </a:ext>
            </a:extLst>
          </p:cNvPr>
          <p:cNvSpPr>
            <a:spLocks noGrp="1"/>
          </p:cNvSpPr>
          <p:nvPr>
            <p:ph idx="1"/>
          </p:nvPr>
        </p:nvSpPr>
        <p:spPr>
          <a:xfrm>
            <a:off x="550862" y="1257300"/>
            <a:ext cx="8042276" cy="4343400"/>
          </a:xfrm>
        </p:spPr>
        <p:txBody>
          <a:bodyPr>
            <a:normAutofit/>
          </a:bodyPr>
          <a:lstStyle/>
          <a:p>
            <a:pPr marL="0" indent="0" algn="ctr">
              <a:buNone/>
            </a:pPr>
            <a:r>
              <a:rPr lang="ur-PK" dirty="0"/>
              <a:t>قانونی تعلق</a:t>
            </a:r>
            <a:r>
              <a:rPr lang="fr-FR" dirty="0"/>
              <a:t> </a:t>
            </a:r>
            <a:r>
              <a:rPr lang="fr-FR" dirty="0" err="1"/>
              <a:t>Stosunek</a:t>
            </a:r>
            <a:r>
              <a:rPr lang="fr-FR" dirty="0"/>
              <a:t> </a:t>
            </a:r>
            <a:r>
              <a:rPr lang="fr-FR" dirty="0" err="1"/>
              <a:t>prawny</a:t>
            </a:r>
            <a:r>
              <a:rPr lang="fr-FR" dirty="0"/>
              <a:t> </a:t>
            </a:r>
          </a:p>
          <a:p>
            <a:pPr marL="0" indent="0" algn="ctr">
              <a:buNone/>
            </a:pPr>
            <a:r>
              <a:rPr lang="fr-FR" dirty="0" err="1"/>
              <a:t>uνομική</a:t>
            </a:r>
            <a:r>
              <a:rPr lang="fr-FR" dirty="0"/>
              <a:t> </a:t>
            </a:r>
            <a:r>
              <a:rPr lang="fr-FR" dirty="0" err="1"/>
              <a:t>σχέση</a:t>
            </a:r>
            <a:r>
              <a:rPr lang="fr-FR" dirty="0"/>
              <a:t> </a:t>
            </a:r>
            <a:r>
              <a:rPr lang="fr-FR" dirty="0" err="1"/>
              <a:t>umhlobo</a:t>
            </a:r>
            <a:r>
              <a:rPr lang="fr-FR" dirty="0"/>
              <a:t> </a:t>
            </a:r>
          </a:p>
          <a:p>
            <a:pPr marL="0" indent="0" algn="ctr">
              <a:buNone/>
            </a:pPr>
            <a:r>
              <a:rPr lang="fr-FR" dirty="0"/>
              <a:t>rapport de droit  </a:t>
            </a:r>
          </a:p>
          <a:p>
            <a:pPr marL="0" indent="0" algn="ctr">
              <a:buNone/>
            </a:pPr>
            <a:r>
              <a:rPr lang="fr-FR" dirty="0" err="1"/>
              <a:t>Rechtsverhältnis</a:t>
            </a:r>
            <a:r>
              <a:rPr lang="fr-FR" dirty="0"/>
              <a:t> </a:t>
            </a:r>
            <a:r>
              <a:rPr lang="fr-FR" i="1" dirty="0" err="1"/>
              <a:t>relatio</a:t>
            </a:r>
            <a:r>
              <a:rPr lang="fr-FR" dirty="0"/>
              <a:t> </a:t>
            </a:r>
            <a:r>
              <a:rPr lang="fr-FR" dirty="0" err="1"/>
              <a:t>vinculus</a:t>
            </a:r>
            <a:r>
              <a:rPr lang="fr-FR" dirty="0"/>
              <a:t> </a:t>
            </a:r>
            <a:r>
              <a:rPr lang="fr-FR" dirty="0" err="1"/>
              <a:t>iuris</a:t>
            </a:r>
            <a:r>
              <a:rPr lang="fr-FR" dirty="0"/>
              <a:t> </a:t>
            </a:r>
            <a:r>
              <a:rPr lang="fr-FR" i="1" dirty="0" err="1"/>
              <a:t>minshi</a:t>
            </a:r>
            <a:r>
              <a:rPr lang="fr-FR" dirty="0"/>
              <a:t> </a:t>
            </a:r>
            <a:r>
              <a:rPr lang="fr-FR" i="1" dirty="0" err="1"/>
              <a:t>guanxi</a:t>
            </a:r>
            <a:r>
              <a:rPr lang="fr-FR" dirty="0"/>
              <a:t> </a:t>
            </a:r>
            <a:r>
              <a:rPr lang="fr-FR" i="1" dirty="0" err="1"/>
              <a:t>rapporto</a:t>
            </a:r>
            <a:r>
              <a:rPr lang="fr-FR" i="1" dirty="0"/>
              <a:t> </a:t>
            </a:r>
            <a:r>
              <a:rPr lang="fr-FR" i="1" dirty="0" err="1"/>
              <a:t>giuridico</a:t>
            </a:r>
            <a:r>
              <a:rPr lang="fr-FR" dirty="0"/>
              <a:t> </a:t>
            </a:r>
            <a:r>
              <a:rPr lang="fr-FR" i="1" dirty="0" err="1"/>
              <a:t>raport</a:t>
            </a:r>
            <a:r>
              <a:rPr lang="fr-FR" i="1" dirty="0"/>
              <a:t> </a:t>
            </a:r>
            <a:r>
              <a:rPr lang="fr-FR" i="1" dirty="0" err="1"/>
              <a:t>juridic</a:t>
            </a:r>
            <a:endParaRPr lang="fr-FR" i="1" dirty="0"/>
          </a:p>
          <a:p>
            <a:pPr marL="0" indent="0" algn="ctr">
              <a:buNone/>
            </a:pPr>
            <a:endParaRPr lang="fr-FR" dirty="0"/>
          </a:p>
          <a:p>
            <a:pPr marL="0" indent="0" algn="ctr">
              <a:buNone/>
            </a:pPr>
            <a:r>
              <a:rPr lang="fr-FR" dirty="0" err="1"/>
              <a:t>legal</a:t>
            </a:r>
            <a:r>
              <a:rPr lang="fr-FR" dirty="0"/>
              <a:t> relation  </a:t>
            </a:r>
            <a:r>
              <a:rPr lang="fr-FR" i="1" dirty="0" err="1"/>
              <a:t>legal</a:t>
            </a:r>
            <a:r>
              <a:rPr lang="fr-FR" i="1" dirty="0"/>
              <a:t> </a:t>
            </a:r>
            <a:r>
              <a:rPr lang="fr-FR" i="1" dirty="0" err="1"/>
              <a:t>relationship</a:t>
            </a:r>
            <a:r>
              <a:rPr lang="fr-FR" dirty="0"/>
              <a:t> </a:t>
            </a:r>
            <a:r>
              <a:rPr lang="fr-FR" i="1" dirty="0" err="1"/>
              <a:t>law’s</a:t>
            </a:r>
            <a:r>
              <a:rPr lang="fr-FR" i="1" dirty="0"/>
              <a:t> relations</a:t>
            </a:r>
            <a:r>
              <a:rPr lang="fr-FR" dirty="0"/>
              <a:t> </a:t>
            </a:r>
            <a:r>
              <a:rPr lang="fr-FR" i="1" dirty="0" err="1"/>
              <a:t>legal</a:t>
            </a:r>
            <a:r>
              <a:rPr lang="fr-FR" i="1" dirty="0"/>
              <a:t> bond</a:t>
            </a:r>
          </a:p>
          <a:p>
            <a:pPr marL="0" indent="0" algn="ctr">
              <a:buNone/>
            </a:pPr>
            <a:endParaRPr lang="fr-FR" i="1" dirty="0"/>
          </a:p>
          <a:p>
            <a:pPr marL="0" indent="0" algn="ctr">
              <a:buNone/>
            </a:pPr>
            <a:r>
              <a:rPr lang="fr-FR" dirty="0"/>
              <a:t> </a:t>
            </a:r>
            <a:r>
              <a:rPr lang="hi-IN" dirty="0"/>
              <a:t>कानूनी संबंध </a:t>
            </a:r>
            <a:r>
              <a:rPr lang="bn-IN" dirty="0"/>
              <a:t>আইনি সম্পর্ক </a:t>
            </a:r>
            <a:endParaRPr lang="fr-FR" dirty="0"/>
          </a:p>
          <a:p>
            <a:pPr marL="0" indent="0" algn="ctr">
              <a:buNone/>
            </a:pPr>
            <a:r>
              <a:rPr lang="ru-RU" u="sng" dirty="0">
                <a:hlinkClick r:id="rId2" tooltip="отношеніе (page does not exist)"/>
              </a:rPr>
              <a:t>отноше́ніе</a:t>
            </a:r>
            <a:r>
              <a:rPr lang="fr-FR" u="sng" dirty="0"/>
              <a:t> </a:t>
            </a:r>
            <a:r>
              <a:rPr lang="fr-FR" dirty="0" err="1"/>
              <a:t>علاقة</a:t>
            </a:r>
            <a:r>
              <a:rPr lang="fr-FR" dirty="0"/>
              <a:t> </a:t>
            </a:r>
            <a:r>
              <a:rPr lang="fr-FR" dirty="0" err="1"/>
              <a:t>قانونية</a:t>
            </a:r>
            <a:r>
              <a:rPr lang="fr-FR" dirty="0"/>
              <a:t>  </a:t>
            </a:r>
            <a:r>
              <a:rPr lang="he-IL" b="1" dirty="0"/>
              <a:t>קָשַׁר</a:t>
            </a:r>
            <a:r>
              <a:rPr lang="fr-FR" dirty="0"/>
              <a:t> </a:t>
            </a:r>
            <a:r>
              <a:rPr lang="fr-FR" dirty="0" err="1"/>
              <a:t>法律関係</a:t>
            </a:r>
            <a:r>
              <a:rPr lang="fr-FR" dirty="0"/>
              <a:t>. </a:t>
            </a:r>
            <a:endParaRPr lang="fr-FR" u="sng" dirty="0"/>
          </a:p>
        </p:txBody>
      </p:sp>
      <p:sp>
        <p:nvSpPr>
          <p:cNvPr id="4" name="Espace réservé de la date 3">
            <a:extLst>
              <a:ext uri="{FF2B5EF4-FFF2-40B4-BE49-F238E27FC236}">
                <a16:creationId xmlns:a16="http://schemas.microsoft.com/office/drawing/2014/main" id="{9FC1EF88-1A81-8446-B717-26E42973FF91}"/>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FCE650CD-C155-024D-B2D3-5AC948E600E6}"/>
              </a:ext>
            </a:extLst>
          </p:cNvPr>
          <p:cNvSpPr>
            <a:spLocks noGrp="1"/>
          </p:cNvSpPr>
          <p:nvPr>
            <p:ph type="sldNum" sz="quarter" idx="12"/>
          </p:nvPr>
        </p:nvSpPr>
        <p:spPr/>
        <p:txBody>
          <a:bodyPr/>
          <a:lstStyle/>
          <a:p>
            <a:fld id="{7F5CE407-6216-4202-80E4-A30DC2F709B2}" type="slidenum">
              <a:rPr lang="en-US" smtClean="0"/>
              <a:t>11</a:t>
            </a:fld>
            <a:endParaRPr lang="en-US"/>
          </a:p>
        </p:txBody>
      </p:sp>
    </p:spTree>
    <p:extLst>
      <p:ext uri="{BB962C8B-B14F-4D97-AF65-F5344CB8AC3E}">
        <p14:creationId xmlns:p14="http://schemas.microsoft.com/office/powerpoint/2010/main" val="320919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DE378-5FB4-1D44-B37E-3A91953ABCE2}"/>
              </a:ext>
            </a:extLst>
          </p:cNvPr>
          <p:cNvSpPr>
            <a:spLocks noGrp="1"/>
          </p:cNvSpPr>
          <p:nvPr>
            <p:ph type="title"/>
          </p:nvPr>
        </p:nvSpPr>
        <p:spPr/>
        <p:txBody>
          <a:bodyPr/>
          <a:lstStyle/>
          <a:p>
            <a:r>
              <a:rPr lang="fr-FR" dirty="0"/>
              <a:t>Mots clefs</a:t>
            </a:r>
          </a:p>
        </p:txBody>
      </p:sp>
      <p:sp>
        <p:nvSpPr>
          <p:cNvPr id="3" name="Espace réservé du contenu 2">
            <a:extLst>
              <a:ext uri="{FF2B5EF4-FFF2-40B4-BE49-F238E27FC236}">
                <a16:creationId xmlns:a16="http://schemas.microsoft.com/office/drawing/2014/main" id="{BECE9B8C-38EE-004D-999B-6090FE605B38}"/>
              </a:ext>
            </a:extLst>
          </p:cNvPr>
          <p:cNvSpPr>
            <a:spLocks noGrp="1"/>
          </p:cNvSpPr>
          <p:nvPr>
            <p:ph idx="1"/>
          </p:nvPr>
        </p:nvSpPr>
        <p:spPr/>
        <p:txBody>
          <a:bodyPr>
            <a:normAutofit fontScale="85000" lnSpcReduction="20000"/>
          </a:bodyPr>
          <a:lstStyle/>
          <a:p>
            <a:pPr marL="0" indent="0" algn="ctr">
              <a:buNone/>
            </a:pPr>
            <a:r>
              <a:rPr lang="fr-FR" sz="3600" dirty="0"/>
              <a:t>Colle  </a:t>
            </a:r>
            <a:r>
              <a:rPr lang="fr-FR" sz="3600" dirty="0">
                <a:highlight>
                  <a:srgbClr val="FFFF00"/>
                </a:highlight>
              </a:rPr>
              <a:t> attache </a:t>
            </a:r>
          </a:p>
          <a:p>
            <a:pPr marL="0" indent="0" algn="ctr">
              <a:buNone/>
            </a:pPr>
            <a:r>
              <a:rPr lang="fr-FR" sz="3600" dirty="0">
                <a:highlight>
                  <a:srgbClr val="FFFF00"/>
                </a:highlight>
              </a:rPr>
              <a:t> </a:t>
            </a:r>
            <a:r>
              <a:rPr lang="fr-FR" sz="3600" dirty="0">
                <a:highlight>
                  <a:srgbClr val="00FF00"/>
                </a:highlight>
              </a:rPr>
              <a:t>suspend</a:t>
            </a:r>
            <a:r>
              <a:rPr lang="fr-FR" sz="3600" dirty="0"/>
              <a:t>  </a:t>
            </a:r>
            <a:r>
              <a:rPr lang="fr-FR" sz="3600" dirty="0">
                <a:highlight>
                  <a:srgbClr val="00FFFF"/>
                </a:highlight>
              </a:rPr>
              <a:t>va vers  </a:t>
            </a:r>
          </a:p>
          <a:p>
            <a:pPr marL="0" indent="0" algn="ctr">
              <a:buNone/>
            </a:pPr>
            <a:r>
              <a:rPr lang="fr-FR" sz="3600" dirty="0">
                <a:highlight>
                  <a:srgbClr val="00FFFF"/>
                </a:highlight>
              </a:rPr>
              <a:t>tiers </a:t>
            </a:r>
            <a:r>
              <a:rPr lang="fr-FR" sz="3600" dirty="0">
                <a:highlight>
                  <a:srgbClr val="FF00FF"/>
                </a:highlight>
              </a:rPr>
              <a:t>Groupe</a:t>
            </a:r>
            <a:r>
              <a:rPr lang="fr-FR" sz="3600" dirty="0"/>
              <a:t>  </a:t>
            </a:r>
            <a:r>
              <a:rPr lang="fr-FR" sz="3600" dirty="0">
                <a:highlight>
                  <a:srgbClr val="00FF00"/>
                </a:highlight>
              </a:rPr>
              <a:t>appartenance </a:t>
            </a:r>
            <a:r>
              <a:rPr lang="fr-FR" sz="3600" dirty="0"/>
              <a:t> </a:t>
            </a:r>
            <a:r>
              <a:rPr lang="fr-FR" sz="3600" dirty="0">
                <a:highlight>
                  <a:srgbClr val="FF0000"/>
                </a:highlight>
              </a:rPr>
              <a:t>distance</a:t>
            </a:r>
          </a:p>
          <a:p>
            <a:pPr marL="0" indent="0" algn="ctr">
              <a:buNone/>
            </a:pPr>
            <a:r>
              <a:rPr lang="fr-FR" sz="3600" dirty="0"/>
              <a:t> </a:t>
            </a:r>
            <a:r>
              <a:rPr lang="fr-FR" sz="3600" dirty="0">
                <a:highlight>
                  <a:srgbClr val="C0C0C0"/>
                </a:highlight>
              </a:rPr>
              <a:t>intelligence</a:t>
            </a:r>
            <a:r>
              <a:rPr lang="fr-FR" sz="3600" dirty="0">
                <a:highlight>
                  <a:srgbClr val="800080"/>
                </a:highlight>
              </a:rPr>
              <a:t> </a:t>
            </a:r>
            <a:r>
              <a:rPr lang="fr-FR" sz="3600" dirty="0">
                <a:highlight>
                  <a:srgbClr val="FFFF00"/>
                </a:highlight>
              </a:rPr>
              <a:t>dialogue </a:t>
            </a:r>
          </a:p>
          <a:p>
            <a:pPr marL="0" indent="0" algn="ctr">
              <a:buNone/>
            </a:pPr>
            <a:r>
              <a:rPr lang="fr-FR" sz="3600" dirty="0">
                <a:highlight>
                  <a:srgbClr val="808080"/>
                </a:highlight>
              </a:rPr>
              <a:t>influence </a:t>
            </a:r>
            <a:r>
              <a:rPr lang="fr-FR" sz="3600" dirty="0">
                <a:solidFill>
                  <a:schemeClr val="bg2">
                    <a:lumMod val="50000"/>
                  </a:schemeClr>
                </a:solidFill>
              </a:rPr>
              <a:t>engagement</a:t>
            </a:r>
            <a:r>
              <a:rPr lang="fr-FR" sz="3600" dirty="0"/>
              <a:t> </a:t>
            </a:r>
            <a:r>
              <a:rPr lang="fr-FR" sz="3600" dirty="0">
                <a:solidFill>
                  <a:schemeClr val="accent6"/>
                </a:solidFill>
              </a:rPr>
              <a:t>récit</a:t>
            </a:r>
            <a:r>
              <a:rPr lang="fr-FR" sz="3600" dirty="0"/>
              <a:t> </a:t>
            </a:r>
            <a:r>
              <a:rPr lang="fr-FR" sz="3600" dirty="0">
                <a:solidFill>
                  <a:schemeClr val="accent5"/>
                </a:solidFill>
              </a:rPr>
              <a:t>présent</a:t>
            </a:r>
            <a:r>
              <a:rPr lang="fr-FR" sz="3600" dirty="0">
                <a:solidFill>
                  <a:schemeClr val="accent6">
                    <a:lumMod val="60000"/>
                    <a:lumOff val="40000"/>
                  </a:schemeClr>
                </a:solidFill>
              </a:rPr>
              <a:t> potentiel </a:t>
            </a:r>
            <a:r>
              <a:rPr lang="fr-FR" sz="3600" u="sng" dirty="0"/>
              <a:t>devenir</a:t>
            </a:r>
            <a:r>
              <a:rPr lang="fr-FR" sz="3600" dirty="0"/>
              <a:t> </a:t>
            </a:r>
            <a:r>
              <a:rPr lang="fr-FR" sz="3600" i="1" dirty="0"/>
              <a:t>tourbillon</a:t>
            </a:r>
            <a:r>
              <a:rPr lang="fr-FR" sz="3600" dirty="0"/>
              <a:t> </a:t>
            </a:r>
            <a:r>
              <a:rPr lang="fr-FR" sz="3600" u="sng" dirty="0"/>
              <a:t>proportion</a:t>
            </a:r>
            <a:r>
              <a:rPr lang="fr-FR" sz="3600" dirty="0"/>
              <a:t> </a:t>
            </a:r>
          </a:p>
          <a:p>
            <a:pPr marL="0" indent="0" algn="ctr">
              <a:buNone/>
            </a:pPr>
            <a:r>
              <a:rPr lang="fr-FR" sz="3600" dirty="0">
                <a:solidFill>
                  <a:srgbClr val="7030A0"/>
                </a:solidFill>
              </a:rPr>
              <a:t>déduction</a:t>
            </a:r>
            <a:r>
              <a:rPr lang="fr-FR" sz="3600" dirty="0"/>
              <a:t> i</a:t>
            </a:r>
            <a:r>
              <a:rPr lang="fr-FR" sz="3600" dirty="0">
                <a:highlight>
                  <a:srgbClr val="FFFF00"/>
                </a:highlight>
              </a:rPr>
              <a:t>nterdépendance </a:t>
            </a:r>
          </a:p>
          <a:p>
            <a:pPr marL="0" indent="0" algn="ctr">
              <a:buNone/>
            </a:pPr>
            <a:r>
              <a:rPr lang="fr-FR" sz="3600" dirty="0">
                <a:highlight>
                  <a:srgbClr val="808000"/>
                </a:highlight>
              </a:rPr>
              <a:t>comportements</a:t>
            </a:r>
          </a:p>
          <a:p>
            <a:endParaRPr lang="fr-FR" dirty="0"/>
          </a:p>
          <a:p>
            <a:endParaRPr lang="fr-FR" dirty="0"/>
          </a:p>
        </p:txBody>
      </p:sp>
      <p:sp>
        <p:nvSpPr>
          <p:cNvPr id="4" name="Espace réservé de la date 3">
            <a:extLst>
              <a:ext uri="{FF2B5EF4-FFF2-40B4-BE49-F238E27FC236}">
                <a16:creationId xmlns:a16="http://schemas.microsoft.com/office/drawing/2014/main" id="{8EAC1075-354E-0F44-9B1F-D3A079196BE6}"/>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E5D221CD-121A-2A47-A8D1-0857179C1EBC}"/>
              </a:ext>
            </a:extLst>
          </p:cNvPr>
          <p:cNvSpPr>
            <a:spLocks noGrp="1"/>
          </p:cNvSpPr>
          <p:nvPr>
            <p:ph type="sldNum" sz="quarter" idx="12"/>
          </p:nvPr>
        </p:nvSpPr>
        <p:spPr/>
        <p:txBody>
          <a:bodyPr/>
          <a:lstStyle/>
          <a:p>
            <a:fld id="{7F5CE407-6216-4202-80E4-A30DC2F709B2}" type="slidenum">
              <a:rPr lang="en-US" smtClean="0"/>
              <a:t>12</a:t>
            </a:fld>
            <a:endParaRPr lang="en-US"/>
          </a:p>
        </p:txBody>
      </p:sp>
    </p:spTree>
    <p:extLst>
      <p:ext uri="{BB962C8B-B14F-4D97-AF65-F5344CB8AC3E}">
        <p14:creationId xmlns:p14="http://schemas.microsoft.com/office/powerpoint/2010/main" val="124237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AEEEB-6E5C-E14C-AF91-C3AF8476D1CC}"/>
              </a:ext>
            </a:extLst>
          </p:cNvPr>
          <p:cNvSpPr>
            <a:spLocks noGrp="1"/>
          </p:cNvSpPr>
          <p:nvPr>
            <p:ph type="title"/>
          </p:nvPr>
        </p:nvSpPr>
        <p:spPr/>
        <p:txBody>
          <a:bodyPr/>
          <a:lstStyle/>
          <a:p>
            <a:r>
              <a:rPr lang="fr-FR" dirty="0"/>
              <a:t>IA Cédille</a:t>
            </a:r>
          </a:p>
        </p:txBody>
      </p:sp>
      <p:sp>
        <p:nvSpPr>
          <p:cNvPr id="3" name="Espace réservé du contenu 2">
            <a:extLst>
              <a:ext uri="{FF2B5EF4-FFF2-40B4-BE49-F238E27FC236}">
                <a16:creationId xmlns:a16="http://schemas.microsoft.com/office/drawing/2014/main" id="{1314F056-AFA8-6947-9B8E-44DD86BEA8F8}"/>
              </a:ext>
            </a:extLst>
          </p:cNvPr>
          <p:cNvSpPr>
            <a:spLocks noGrp="1"/>
          </p:cNvSpPr>
          <p:nvPr>
            <p:ph idx="1"/>
          </p:nvPr>
        </p:nvSpPr>
        <p:spPr/>
        <p:txBody>
          <a:bodyPr>
            <a:normAutofit lnSpcReduction="10000"/>
          </a:bodyPr>
          <a:lstStyle/>
          <a:p>
            <a:r>
              <a:rPr lang="fr-FR" sz="2400" b="1" dirty="0"/>
              <a:t>Les termes ne coïncident pas, c’est leur équivalence de différence qui coïncide.</a:t>
            </a:r>
          </a:p>
          <a:p>
            <a:r>
              <a:rPr lang="fr-FR" sz="2400" dirty="0"/>
              <a:t>une construction intellectuelle et une représentation du tourbillon de l’écoulement du temps.</a:t>
            </a:r>
          </a:p>
          <a:p>
            <a:r>
              <a:rPr lang="fr-FR" sz="2400" b="1" dirty="0"/>
              <a:t>La relation ne peut être qu’instable, fluctuante, comme un radeau sur la mer, soumis à de nombreux aléas et variations, toujours en danger.</a:t>
            </a:r>
            <a:endParaRPr lang="fr-FR" sz="2400" dirty="0"/>
          </a:p>
          <a:p>
            <a:pPr marL="0" indent="0">
              <a:buNone/>
            </a:pPr>
            <a:r>
              <a:rPr lang="fr-FR" sz="2400" b="1" dirty="0"/>
              <a:t> </a:t>
            </a:r>
            <a:endParaRPr lang="fr-FR" sz="2400" dirty="0"/>
          </a:p>
          <a:p>
            <a:endParaRPr lang="fr-FR" dirty="0"/>
          </a:p>
        </p:txBody>
      </p:sp>
      <p:sp>
        <p:nvSpPr>
          <p:cNvPr id="4" name="Espace réservé de la date 3">
            <a:extLst>
              <a:ext uri="{FF2B5EF4-FFF2-40B4-BE49-F238E27FC236}">
                <a16:creationId xmlns:a16="http://schemas.microsoft.com/office/drawing/2014/main" id="{B494F1F2-74A0-1A4A-8DA8-5A6FBE214592}"/>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20637BC4-618B-1946-AA0A-8C7171304A76}"/>
              </a:ext>
            </a:extLst>
          </p:cNvPr>
          <p:cNvSpPr>
            <a:spLocks noGrp="1"/>
          </p:cNvSpPr>
          <p:nvPr>
            <p:ph type="sldNum" sz="quarter" idx="12"/>
          </p:nvPr>
        </p:nvSpPr>
        <p:spPr/>
        <p:txBody>
          <a:bodyPr/>
          <a:lstStyle/>
          <a:p>
            <a:fld id="{7F5CE407-6216-4202-80E4-A30DC2F709B2}" type="slidenum">
              <a:rPr lang="en-US" smtClean="0"/>
              <a:t>13</a:t>
            </a:fld>
            <a:endParaRPr lang="en-US"/>
          </a:p>
        </p:txBody>
      </p:sp>
    </p:spTree>
    <p:extLst>
      <p:ext uri="{BB962C8B-B14F-4D97-AF65-F5344CB8AC3E}">
        <p14:creationId xmlns:p14="http://schemas.microsoft.com/office/powerpoint/2010/main" val="318573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Préambule</a:t>
            </a:r>
          </a:p>
        </p:txBody>
      </p:sp>
      <p:sp>
        <p:nvSpPr>
          <p:cNvPr id="3" name="Espace réservé du contenu 2"/>
          <p:cNvSpPr>
            <a:spLocks noGrp="1"/>
          </p:cNvSpPr>
          <p:nvPr>
            <p:ph idx="1"/>
          </p:nvPr>
        </p:nvSpPr>
        <p:spPr>
          <a:xfrm>
            <a:off x="731520" y="1730235"/>
            <a:ext cx="7680960" cy="4304805"/>
          </a:xfrm>
        </p:spPr>
        <p:txBody>
          <a:bodyPr>
            <a:normAutofit/>
          </a:bodyPr>
          <a:lstStyle/>
          <a:p>
            <a:r>
              <a:rPr lang="fr-FR" sz="2400" dirty="0"/>
              <a:t>La relation de droit est un radeau pris dans le tourbillon de l’écoulement du temps. </a:t>
            </a:r>
          </a:p>
          <a:p>
            <a:endParaRPr lang="en-GB" dirty="0"/>
          </a:p>
        </p:txBody>
      </p:sp>
      <p:sp>
        <p:nvSpPr>
          <p:cNvPr id="4" name="Espace réservé de la date 3"/>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p:cNvSpPr>
            <a:spLocks noGrp="1"/>
          </p:cNvSpPr>
          <p:nvPr>
            <p:ph type="sldNum" sz="quarter" idx="12"/>
          </p:nvPr>
        </p:nvSpPr>
        <p:spPr/>
        <p:txBody>
          <a:bodyPr/>
          <a:lstStyle/>
          <a:p>
            <a:fld id="{7F5CE407-6216-4202-80E4-A30DC2F709B2}" type="slidenum">
              <a:rPr lang="en-US" smtClean="0"/>
              <a:t>14</a:t>
            </a:fld>
            <a:endParaRPr lang="en-US"/>
          </a:p>
        </p:txBody>
      </p:sp>
      <p:pic>
        <p:nvPicPr>
          <p:cNvPr id="6" name="Espace réservé du contenu 5" descr="Sans titre1logo.png">
            <a:extLst>
              <a:ext uri="{FF2B5EF4-FFF2-40B4-BE49-F238E27FC236}">
                <a16:creationId xmlns:a16="http://schemas.microsoft.com/office/drawing/2014/main" id="{CCB67BE8-7050-D54E-97B2-6425D70C8EB0}"/>
              </a:ext>
            </a:extLst>
          </p:cNvPr>
          <p:cNvPicPr>
            <a:picLocks noChangeAspect="1"/>
          </p:cNvPicPr>
          <p:nvPr/>
        </p:nvPicPr>
        <p:blipFill rotWithShape="1">
          <a:blip r:embed="rId2">
            <a:extLst>
              <a:ext uri="{28A0092B-C50C-407E-A947-70E740481C1C}">
                <a14:useLocalDpi xmlns:a14="http://schemas.microsoft.com/office/drawing/2010/main" val="0"/>
              </a:ext>
            </a:extLst>
          </a:blip>
          <a:srcRect t="20763"/>
          <a:stretch/>
        </p:blipFill>
        <p:spPr>
          <a:xfrm>
            <a:off x="3015009" y="5153890"/>
            <a:ext cx="2727915" cy="1704109"/>
          </a:xfrm>
          <a:prstGeom prst="rect">
            <a:avLst/>
          </a:prstGeom>
        </p:spPr>
      </p:pic>
      <p:pic>
        <p:nvPicPr>
          <p:cNvPr id="7" name="Image 6">
            <a:extLst>
              <a:ext uri="{FF2B5EF4-FFF2-40B4-BE49-F238E27FC236}">
                <a16:creationId xmlns:a16="http://schemas.microsoft.com/office/drawing/2014/main" id="{59A9FB36-FC79-F14E-BA40-7FD4EC21D743}"/>
              </a:ext>
            </a:extLst>
          </p:cNvPr>
          <p:cNvPicPr>
            <a:picLocks noChangeAspect="1"/>
          </p:cNvPicPr>
          <p:nvPr/>
        </p:nvPicPr>
        <p:blipFill>
          <a:blip r:embed="rId3"/>
          <a:stretch>
            <a:fillRect/>
          </a:stretch>
        </p:blipFill>
        <p:spPr>
          <a:xfrm>
            <a:off x="0" y="2691404"/>
            <a:ext cx="9144000" cy="4304805"/>
          </a:xfrm>
          <a:prstGeom prst="rect">
            <a:avLst/>
          </a:prstGeom>
        </p:spPr>
      </p:pic>
    </p:spTree>
    <p:extLst>
      <p:ext uri="{BB962C8B-B14F-4D97-AF65-F5344CB8AC3E}">
        <p14:creationId xmlns:p14="http://schemas.microsoft.com/office/powerpoint/2010/main" val="4093414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731520" y="274320"/>
            <a:ext cx="7680960" cy="1739874"/>
          </a:xfrm>
        </p:spPr>
        <p:txBody>
          <a:bodyPr/>
          <a:lstStyle/>
          <a:p>
            <a:r>
              <a:rPr lang="en-GB" sz="3200" dirty="0"/>
              <a:t>Article 1: But des relations</a:t>
            </a:r>
          </a:p>
        </p:txBody>
      </p:sp>
      <p:sp>
        <p:nvSpPr>
          <p:cNvPr id="2" name="Espace réservé du contenu 1"/>
          <p:cNvSpPr>
            <a:spLocks noGrp="1"/>
          </p:cNvSpPr>
          <p:nvPr>
            <p:ph idx="1"/>
          </p:nvPr>
        </p:nvSpPr>
        <p:spPr>
          <a:xfrm>
            <a:off x="244475" y="1444532"/>
            <a:ext cx="8042276" cy="4343400"/>
          </a:xfrm>
        </p:spPr>
        <p:txBody>
          <a:bodyPr>
            <a:normAutofit/>
          </a:bodyPr>
          <a:lstStyle/>
          <a:p>
            <a:r>
              <a:rPr lang="fr-FR" sz="2400" dirty="0"/>
              <a:t>La présente déclaration est formulée dans le but de  réglementer les relations juridiques et de répondre aux besoins du développement tout en faisant progresser les valeurs fondamentales</a:t>
            </a:r>
            <a:r>
              <a:rPr lang="fr-FR" dirty="0"/>
              <a:t>. (code chinois)</a:t>
            </a:r>
          </a:p>
          <a:p>
            <a:endParaRPr lang="fr-FR" dirty="0"/>
          </a:p>
          <a:p>
            <a:endParaRPr lang="fr-FR" dirty="0"/>
          </a:p>
        </p:txBody>
      </p:sp>
      <p:sp>
        <p:nvSpPr>
          <p:cNvPr id="4" name="Espace réservé de la date 3"/>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p:cNvSpPr>
            <a:spLocks noGrp="1"/>
          </p:cNvSpPr>
          <p:nvPr>
            <p:ph type="sldNum" sz="quarter" idx="12"/>
          </p:nvPr>
        </p:nvSpPr>
        <p:spPr/>
        <p:txBody>
          <a:bodyPr/>
          <a:lstStyle/>
          <a:p>
            <a:fld id="{7F5CE407-6216-4202-80E4-A30DC2F709B2}" type="slidenum">
              <a:rPr lang="en-US" smtClean="0"/>
              <a:t>15</a:t>
            </a:fld>
            <a:endParaRPr lang="en-US"/>
          </a:p>
        </p:txBody>
      </p:sp>
      <p:pic>
        <p:nvPicPr>
          <p:cNvPr id="3" name="Image 2">
            <a:extLst>
              <a:ext uri="{FF2B5EF4-FFF2-40B4-BE49-F238E27FC236}">
                <a16:creationId xmlns:a16="http://schemas.microsoft.com/office/drawing/2014/main" id="{1842A6B1-004B-DF4E-AF42-C410EF859348}"/>
              </a:ext>
            </a:extLst>
          </p:cNvPr>
          <p:cNvPicPr>
            <a:picLocks noChangeAspect="1"/>
          </p:cNvPicPr>
          <p:nvPr/>
        </p:nvPicPr>
        <p:blipFill>
          <a:blip r:embed="rId2"/>
          <a:stretch>
            <a:fillRect/>
          </a:stretch>
        </p:blipFill>
        <p:spPr>
          <a:xfrm>
            <a:off x="1859875" y="3147491"/>
            <a:ext cx="5424249" cy="3436189"/>
          </a:xfrm>
          <a:prstGeom prst="rect">
            <a:avLst/>
          </a:prstGeom>
        </p:spPr>
      </p:pic>
    </p:spTree>
    <p:extLst>
      <p:ext uri="{BB962C8B-B14F-4D97-AF65-F5344CB8AC3E}">
        <p14:creationId xmlns:p14="http://schemas.microsoft.com/office/powerpoint/2010/main" val="388952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45C3F-7DD9-6542-B19E-D3EB21051A57}"/>
              </a:ext>
            </a:extLst>
          </p:cNvPr>
          <p:cNvSpPr>
            <a:spLocks noGrp="1"/>
          </p:cNvSpPr>
          <p:nvPr>
            <p:ph type="title"/>
          </p:nvPr>
        </p:nvSpPr>
        <p:spPr/>
        <p:txBody>
          <a:bodyPr/>
          <a:lstStyle/>
          <a:p>
            <a:r>
              <a:rPr lang="fr-FR" dirty="0"/>
              <a:t>Récital 1 : </a:t>
            </a:r>
            <a:r>
              <a:rPr lang="fr-FR" dirty="0" err="1"/>
              <a:t>Guanxi</a:t>
            </a:r>
            <a:endParaRPr lang="fr-FR" dirty="0"/>
          </a:p>
        </p:txBody>
      </p:sp>
      <p:sp>
        <p:nvSpPr>
          <p:cNvPr id="3" name="Espace réservé du contenu 2">
            <a:extLst>
              <a:ext uri="{FF2B5EF4-FFF2-40B4-BE49-F238E27FC236}">
                <a16:creationId xmlns:a16="http://schemas.microsoft.com/office/drawing/2014/main" id="{18886932-A6D8-DF4A-8149-A5083AE558D4}"/>
              </a:ext>
            </a:extLst>
          </p:cNvPr>
          <p:cNvSpPr>
            <a:spLocks noGrp="1"/>
          </p:cNvSpPr>
          <p:nvPr>
            <p:ph idx="1"/>
          </p:nvPr>
        </p:nvSpPr>
        <p:spPr/>
        <p:txBody>
          <a:bodyPr>
            <a:normAutofit/>
          </a:bodyPr>
          <a:lstStyle/>
          <a:p>
            <a:r>
              <a:rPr lang="fr-FR" sz="2400" dirty="0"/>
              <a:t>Le serment du jardin de pêches est un épisode célèbre de l’histoire chinoise qui unit trois frères d’âmes ayant des intérêts communs pour réunir trois royaumes (220-280 PC). Leur rapport est </a:t>
            </a:r>
            <a:r>
              <a:rPr lang="fr-FR" sz="2400" dirty="0" err="1"/>
              <a:t>guanxi</a:t>
            </a:r>
            <a:r>
              <a:rPr lang="fr-FR" sz="2400" dirty="0"/>
              <a:t> = plus fort qu’un lien de sang ou de parenté (réciproque, éternel, confiance). Veut dire : le passage étroit ou le col (</a:t>
            </a:r>
            <a:r>
              <a:rPr lang="fr-FR" sz="2400" i="1" dirty="0" err="1"/>
              <a:t>guan</a:t>
            </a:r>
            <a:r>
              <a:rPr lang="fr-FR" sz="2400" dirty="0"/>
              <a:t>) et le tissu (</a:t>
            </a:r>
            <a:r>
              <a:rPr lang="fr-FR" sz="2400" i="1" dirty="0"/>
              <a:t>xi</a:t>
            </a:r>
            <a:r>
              <a:rPr lang="fr-FR" sz="2400" dirty="0"/>
              <a:t>).</a:t>
            </a:r>
          </a:p>
          <a:p>
            <a:endParaRPr lang="fr-FR" dirty="0"/>
          </a:p>
          <a:p>
            <a:endParaRPr lang="fr-FR" dirty="0"/>
          </a:p>
          <a:p>
            <a:endParaRPr lang="fr-FR" dirty="0"/>
          </a:p>
          <a:p>
            <a:endParaRPr lang="fr-FR" dirty="0"/>
          </a:p>
          <a:p>
            <a:endParaRPr lang="fr-FR" dirty="0"/>
          </a:p>
          <a:p>
            <a:endParaRPr lang="fr-FR" dirty="0"/>
          </a:p>
        </p:txBody>
      </p:sp>
      <p:sp>
        <p:nvSpPr>
          <p:cNvPr id="4" name="Espace réservé de la date 3">
            <a:extLst>
              <a:ext uri="{FF2B5EF4-FFF2-40B4-BE49-F238E27FC236}">
                <a16:creationId xmlns:a16="http://schemas.microsoft.com/office/drawing/2014/main" id="{588282D4-5979-7A45-8690-7211D303AB8E}"/>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93307D61-1165-3346-BC2B-377117407510}"/>
              </a:ext>
            </a:extLst>
          </p:cNvPr>
          <p:cNvSpPr>
            <a:spLocks noGrp="1"/>
          </p:cNvSpPr>
          <p:nvPr>
            <p:ph type="sldNum" sz="quarter" idx="12"/>
          </p:nvPr>
        </p:nvSpPr>
        <p:spPr/>
        <p:txBody>
          <a:bodyPr/>
          <a:lstStyle/>
          <a:p>
            <a:fld id="{7F5CE407-6216-4202-80E4-A30DC2F709B2}" type="slidenum">
              <a:rPr lang="en-US" smtClean="0"/>
              <a:t>16</a:t>
            </a:fld>
            <a:endParaRPr lang="en-US"/>
          </a:p>
        </p:txBody>
      </p:sp>
      <p:pic>
        <p:nvPicPr>
          <p:cNvPr id="6" name="Image 5">
            <a:extLst>
              <a:ext uri="{FF2B5EF4-FFF2-40B4-BE49-F238E27FC236}">
                <a16:creationId xmlns:a16="http://schemas.microsoft.com/office/drawing/2014/main" id="{969D9B38-94C1-6348-82F9-9024C029E389}"/>
              </a:ext>
            </a:extLst>
          </p:cNvPr>
          <p:cNvPicPr>
            <a:picLocks noChangeAspect="1"/>
          </p:cNvPicPr>
          <p:nvPr/>
        </p:nvPicPr>
        <p:blipFill>
          <a:blip r:embed="rId2"/>
          <a:stretch>
            <a:fillRect/>
          </a:stretch>
        </p:blipFill>
        <p:spPr>
          <a:xfrm>
            <a:off x="2354263" y="4821382"/>
            <a:ext cx="4432300" cy="1454286"/>
          </a:xfrm>
          <a:prstGeom prst="rect">
            <a:avLst/>
          </a:prstGeom>
        </p:spPr>
      </p:pic>
    </p:spTree>
    <p:extLst>
      <p:ext uri="{BB962C8B-B14F-4D97-AF65-F5344CB8AC3E}">
        <p14:creationId xmlns:p14="http://schemas.microsoft.com/office/powerpoint/2010/main" val="288315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19AC2-1037-3D48-BDC7-BB1D4DB733A8}"/>
              </a:ext>
            </a:extLst>
          </p:cNvPr>
          <p:cNvSpPr>
            <a:spLocks noGrp="1"/>
          </p:cNvSpPr>
          <p:nvPr>
            <p:ph type="title"/>
          </p:nvPr>
        </p:nvSpPr>
        <p:spPr/>
        <p:txBody>
          <a:bodyPr/>
          <a:lstStyle/>
          <a:p>
            <a:pPr algn="ctr"/>
            <a:r>
              <a:rPr lang="fr-FR" dirty="0"/>
              <a:t>Article 2 Reconnaissance du rapport de droit</a:t>
            </a:r>
          </a:p>
        </p:txBody>
      </p:sp>
      <p:sp>
        <p:nvSpPr>
          <p:cNvPr id="3" name="Espace réservé du contenu 2">
            <a:extLst>
              <a:ext uri="{FF2B5EF4-FFF2-40B4-BE49-F238E27FC236}">
                <a16:creationId xmlns:a16="http://schemas.microsoft.com/office/drawing/2014/main" id="{12F9E866-418F-444D-AC38-E1B7263C3BFF}"/>
              </a:ext>
            </a:extLst>
          </p:cNvPr>
          <p:cNvSpPr>
            <a:spLocks noGrp="1"/>
          </p:cNvSpPr>
          <p:nvPr>
            <p:ph idx="1"/>
          </p:nvPr>
        </p:nvSpPr>
        <p:spPr/>
        <p:txBody>
          <a:bodyPr/>
          <a:lstStyle/>
          <a:p>
            <a:pPr marL="0" indent="0">
              <a:buNone/>
            </a:pPr>
            <a:endParaRPr lang="fr-FR" dirty="0"/>
          </a:p>
          <a:p>
            <a:pPr marL="0" indent="0">
              <a:buNone/>
            </a:pPr>
            <a:endParaRPr lang="fr-FR" dirty="0"/>
          </a:p>
          <a:p>
            <a:pPr marL="0" indent="0" algn="ctr">
              <a:buNone/>
            </a:pPr>
            <a:r>
              <a:rPr lang="fr-FR" sz="2800" dirty="0"/>
              <a:t>« Une demande judiciaire peut être déposée pour établir l'existence ou l'inexistence d'un rapport juridique». </a:t>
            </a:r>
          </a:p>
          <a:p>
            <a:pPr marL="0" indent="0" algn="r">
              <a:buNone/>
            </a:pPr>
            <a:endParaRPr lang="fr-FR" sz="1200" dirty="0"/>
          </a:p>
          <a:p>
            <a:pPr marL="0" indent="0" algn="r">
              <a:buNone/>
            </a:pPr>
            <a:r>
              <a:rPr lang="fr-FR" sz="1200" dirty="0"/>
              <a:t>Article 256 ZPO Action en reconnaissance (1877)</a:t>
            </a:r>
          </a:p>
        </p:txBody>
      </p:sp>
      <p:sp>
        <p:nvSpPr>
          <p:cNvPr id="4" name="Espace réservé de la date 3">
            <a:extLst>
              <a:ext uri="{FF2B5EF4-FFF2-40B4-BE49-F238E27FC236}">
                <a16:creationId xmlns:a16="http://schemas.microsoft.com/office/drawing/2014/main" id="{E164C210-A19C-744C-88FD-6F1C31141D16}"/>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7ABF0EAB-0FCA-F440-9B4D-6C88C69D99CE}"/>
              </a:ext>
            </a:extLst>
          </p:cNvPr>
          <p:cNvSpPr>
            <a:spLocks noGrp="1"/>
          </p:cNvSpPr>
          <p:nvPr>
            <p:ph type="sldNum" sz="quarter" idx="12"/>
          </p:nvPr>
        </p:nvSpPr>
        <p:spPr/>
        <p:txBody>
          <a:bodyPr/>
          <a:lstStyle/>
          <a:p>
            <a:fld id="{7F5CE407-6216-4202-80E4-A30DC2F709B2}" type="slidenum">
              <a:rPr lang="en-US" smtClean="0"/>
              <a:t>17</a:t>
            </a:fld>
            <a:endParaRPr lang="en-US"/>
          </a:p>
        </p:txBody>
      </p:sp>
    </p:spTree>
    <p:extLst>
      <p:ext uri="{BB962C8B-B14F-4D97-AF65-F5344CB8AC3E}">
        <p14:creationId xmlns:p14="http://schemas.microsoft.com/office/powerpoint/2010/main" val="136232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4E451-926C-A24E-A2A1-B69CA9D7872D}"/>
              </a:ext>
            </a:extLst>
          </p:cNvPr>
          <p:cNvSpPr>
            <a:spLocks noGrp="1"/>
          </p:cNvSpPr>
          <p:nvPr>
            <p:ph type="title"/>
          </p:nvPr>
        </p:nvSpPr>
        <p:spPr>
          <a:xfrm>
            <a:off x="549275" y="107575"/>
            <a:ext cx="8042276" cy="2191955"/>
          </a:xfrm>
        </p:spPr>
        <p:txBody>
          <a:bodyPr>
            <a:normAutofit fontScale="90000"/>
          </a:bodyPr>
          <a:lstStyle/>
          <a:p>
            <a:pPr algn="just"/>
            <a:r>
              <a:rPr lang="fr-FR" sz="2400" dirty="0"/>
              <a:t>Récital 2.- Carl Friedrich Savigny (1779-1861) descendant d’Huguenot de Moselle, épouse la sœur d’un auteur romantique Clemens Brentano (qui invente Lorelei), fait partie du romantisme d’Heidelberg qui prend la forme de l’école historique du droit. Le rapport de droit philosophique devient une notion juridique fondée sur la volonté.</a:t>
            </a:r>
          </a:p>
        </p:txBody>
      </p:sp>
      <p:pic>
        <p:nvPicPr>
          <p:cNvPr id="6" name="Espace réservé du contenu 5">
            <a:extLst>
              <a:ext uri="{FF2B5EF4-FFF2-40B4-BE49-F238E27FC236}">
                <a16:creationId xmlns:a16="http://schemas.microsoft.com/office/drawing/2014/main" id="{86A3038B-4FFA-4646-B58E-5A40F763301C}"/>
              </a:ext>
            </a:extLst>
          </p:cNvPr>
          <p:cNvPicPr>
            <a:picLocks noGrp="1" noChangeAspect="1"/>
          </p:cNvPicPr>
          <p:nvPr>
            <p:ph idx="1"/>
          </p:nvPr>
        </p:nvPicPr>
        <p:blipFill>
          <a:blip r:embed="rId2"/>
          <a:stretch>
            <a:fillRect/>
          </a:stretch>
        </p:blipFill>
        <p:spPr>
          <a:xfrm>
            <a:off x="2560764" y="2416396"/>
            <a:ext cx="4291070" cy="4284150"/>
          </a:xfrm>
          <a:prstGeom prst="rect">
            <a:avLst/>
          </a:prstGeom>
        </p:spPr>
      </p:pic>
      <p:sp>
        <p:nvSpPr>
          <p:cNvPr id="4" name="Espace réservé de la date 3">
            <a:extLst>
              <a:ext uri="{FF2B5EF4-FFF2-40B4-BE49-F238E27FC236}">
                <a16:creationId xmlns:a16="http://schemas.microsoft.com/office/drawing/2014/main" id="{4C7C1DCE-0A6C-0148-A590-ECCA3B48A81C}"/>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8C8E2510-E519-6A40-92A2-6F5129A33BDA}"/>
              </a:ext>
            </a:extLst>
          </p:cNvPr>
          <p:cNvSpPr>
            <a:spLocks noGrp="1"/>
          </p:cNvSpPr>
          <p:nvPr>
            <p:ph type="sldNum" sz="quarter" idx="12"/>
          </p:nvPr>
        </p:nvSpPr>
        <p:spPr/>
        <p:txBody>
          <a:bodyPr/>
          <a:lstStyle/>
          <a:p>
            <a:fld id="{7F5CE407-6216-4202-80E4-A30DC2F709B2}" type="slidenum">
              <a:rPr lang="en-US" smtClean="0"/>
              <a:t>18</a:t>
            </a:fld>
            <a:endParaRPr lang="en-US"/>
          </a:p>
        </p:txBody>
      </p:sp>
    </p:spTree>
    <p:extLst>
      <p:ext uri="{BB962C8B-B14F-4D97-AF65-F5344CB8AC3E}">
        <p14:creationId xmlns:p14="http://schemas.microsoft.com/office/powerpoint/2010/main" val="3343032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C9F7D-864C-F34B-82A6-4382EF74B9C8}"/>
              </a:ext>
            </a:extLst>
          </p:cNvPr>
          <p:cNvSpPr>
            <a:spLocks noGrp="1"/>
          </p:cNvSpPr>
          <p:nvPr>
            <p:ph type="title"/>
          </p:nvPr>
        </p:nvSpPr>
        <p:spPr/>
        <p:txBody>
          <a:bodyPr>
            <a:normAutofit fontScale="90000"/>
          </a:bodyPr>
          <a:lstStyle/>
          <a:p>
            <a:r>
              <a:rPr lang="fr-FR" dirty="0"/>
              <a:t>Suite Récital 2.- Clemens Brentano die Lore lai</a:t>
            </a:r>
            <a:br>
              <a:rPr lang="fr-FR" dirty="0"/>
            </a:br>
            <a:r>
              <a:rPr lang="fr-FR" dirty="0"/>
              <a:t>1801</a:t>
            </a:r>
          </a:p>
        </p:txBody>
      </p:sp>
      <p:sp>
        <p:nvSpPr>
          <p:cNvPr id="3" name="Espace réservé du contenu 2">
            <a:extLst>
              <a:ext uri="{FF2B5EF4-FFF2-40B4-BE49-F238E27FC236}">
                <a16:creationId xmlns:a16="http://schemas.microsoft.com/office/drawing/2014/main" id="{7CAEE437-D582-9A43-8901-BE559F37CB00}"/>
              </a:ext>
            </a:extLst>
          </p:cNvPr>
          <p:cNvSpPr>
            <a:spLocks noGrp="1"/>
          </p:cNvSpPr>
          <p:nvPr>
            <p:ph idx="1"/>
          </p:nvPr>
        </p:nvSpPr>
        <p:spPr/>
        <p:txBody>
          <a:bodyPr/>
          <a:lstStyle/>
          <a:p>
            <a:r>
              <a:rPr lang="fr-FR" dirty="0" err="1"/>
              <a:t>Aus</a:t>
            </a:r>
            <a:r>
              <a:rPr lang="fr-FR" dirty="0"/>
              <a:t> </a:t>
            </a:r>
            <a:r>
              <a:rPr lang="fr-FR" dirty="0" err="1"/>
              <a:t>ihren</a:t>
            </a:r>
            <a:r>
              <a:rPr lang="fr-FR" dirty="0"/>
              <a:t> </a:t>
            </a:r>
            <a:r>
              <a:rPr lang="fr-FR" dirty="0" err="1"/>
              <a:t>Liebesbanden</a:t>
            </a:r>
            <a:endParaRPr lang="fr-FR" dirty="0"/>
          </a:p>
          <a:p>
            <a:r>
              <a:rPr lang="fr-FR" dirty="0" err="1"/>
              <a:t>War</a:t>
            </a:r>
            <a:r>
              <a:rPr lang="fr-FR" dirty="0"/>
              <a:t> </a:t>
            </a:r>
            <a:r>
              <a:rPr lang="fr-FR" dirty="0" err="1"/>
              <a:t>keine</a:t>
            </a:r>
            <a:r>
              <a:rPr lang="fr-FR" dirty="0"/>
              <a:t> </a:t>
            </a:r>
            <a:r>
              <a:rPr lang="fr-FR" dirty="0" err="1"/>
              <a:t>Rettung</a:t>
            </a:r>
            <a:r>
              <a:rPr lang="fr-FR" dirty="0"/>
              <a:t> </a:t>
            </a:r>
            <a:r>
              <a:rPr lang="fr-FR" dirty="0" err="1"/>
              <a:t>mehr</a:t>
            </a:r>
            <a:r>
              <a:rPr lang="fr-FR" dirty="0"/>
              <a:t>.</a:t>
            </a:r>
          </a:p>
          <a:p>
            <a:r>
              <a:rPr lang="fr-FR" dirty="0">
                <a:highlight>
                  <a:srgbClr val="00FF00"/>
                </a:highlight>
              </a:rPr>
              <a:t>De ses liens d'amour</a:t>
            </a:r>
          </a:p>
          <a:p>
            <a:r>
              <a:rPr lang="fr-FR" dirty="0">
                <a:highlight>
                  <a:srgbClr val="00FF00"/>
                </a:highlight>
              </a:rPr>
              <a:t>Il n'y a pas de salut</a:t>
            </a:r>
          </a:p>
          <a:p>
            <a:endParaRPr lang="fr-FR" dirty="0"/>
          </a:p>
          <a:p>
            <a:r>
              <a:rPr lang="fr-FR" dirty="0" err="1"/>
              <a:t>Denn</a:t>
            </a:r>
            <a:r>
              <a:rPr lang="fr-FR" dirty="0"/>
              <a:t> </a:t>
            </a:r>
            <a:r>
              <a:rPr lang="fr-FR" dirty="0" err="1"/>
              <a:t>alles</a:t>
            </a:r>
            <a:r>
              <a:rPr lang="fr-FR" dirty="0"/>
              <a:t> </a:t>
            </a:r>
            <a:r>
              <a:rPr lang="fr-FR" dirty="0" err="1"/>
              <a:t>muß</a:t>
            </a:r>
            <a:r>
              <a:rPr lang="fr-FR" dirty="0"/>
              <a:t> </a:t>
            </a:r>
            <a:r>
              <a:rPr lang="fr-FR" dirty="0" err="1"/>
              <a:t>verschwinden</a:t>
            </a:r>
            <a:r>
              <a:rPr lang="fr-FR" dirty="0"/>
              <a:t>,</a:t>
            </a:r>
          </a:p>
          <a:p>
            <a:r>
              <a:rPr lang="fr-FR" dirty="0"/>
              <a:t>Weil er </a:t>
            </a:r>
            <a:r>
              <a:rPr lang="fr-FR" dirty="0" err="1"/>
              <a:t>nicht</a:t>
            </a:r>
            <a:r>
              <a:rPr lang="fr-FR" dirty="0"/>
              <a:t> </a:t>
            </a:r>
            <a:r>
              <a:rPr lang="fr-FR" dirty="0" err="1"/>
              <a:t>bei</a:t>
            </a:r>
            <a:r>
              <a:rPr lang="fr-FR" dirty="0"/>
              <a:t> mir </a:t>
            </a:r>
            <a:r>
              <a:rPr lang="fr-FR" dirty="0" err="1"/>
              <a:t>ist</a:t>
            </a:r>
            <a:endParaRPr lang="fr-FR" dirty="0"/>
          </a:p>
          <a:p>
            <a:r>
              <a:rPr lang="fr-FR" dirty="0">
                <a:highlight>
                  <a:srgbClr val="00FF00"/>
                </a:highlight>
              </a:rPr>
              <a:t>Car tout doit disparaître,</a:t>
            </a:r>
          </a:p>
          <a:p>
            <a:r>
              <a:rPr lang="fr-FR" dirty="0">
                <a:highlight>
                  <a:srgbClr val="00FF00"/>
                </a:highlight>
              </a:rPr>
              <a:t>Il n'est plus à moi</a:t>
            </a:r>
          </a:p>
          <a:p>
            <a:endParaRPr lang="fr-FR" dirty="0"/>
          </a:p>
          <a:p>
            <a:endParaRPr lang="fr-FR" dirty="0"/>
          </a:p>
        </p:txBody>
      </p:sp>
      <p:sp>
        <p:nvSpPr>
          <p:cNvPr id="4" name="Espace réservé de la date 3">
            <a:extLst>
              <a:ext uri="{FF2B5EF4-FFF2-40B4-BE49-F238E27FC236}">
                <a16:creationId xmlns:a16="http://schemas.microsoft.com/office/drawing/2014/main" id="{C92FC21D-A9BB-8D41-B0D1-3593CFCFDD99}"/>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73333009-5BA4-3F4A-BF77-A82B06752090}"/>
              </a:ext>
            </a:extLst>
          </p:cNvPr>
          <p:cNvSpPr>
            <a:spLocks noGrp="1"/>
          </p:cNvSpPr>
          <p:nvPr>
            <p:ph type="sldNum" sz="quarter" idx="12"/>
          </p:nvPr>
        </p:nvSpPr>
        <p:spPr/>
        <p:txBody>
          <a:bodyPr/>
          <a:lstStyle/>
          <a:p>
            <a:fld id="{7F5CE407-6216-4202-80E4-A30DC2F709B2}" type="slidenum">
              <a:rPr lang="en-US" smtClean="0"/>
              <a:t>19</a:t>
            </a:fld>
            <a:endParaRPr lang="en-US"/>
          </a:p>
        </p:txBody>
      </p:sp>
    </p:spTree>
    <p:extLst>
      <p:ext uri="{BB962C8B-B14F-4D97-AF65-F5344CB8AC3E}">
        <p14:creationId xmlns:p14="http://schemas.microsoft.com/office/powerpoint/2010/main" val="639007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DF108-1165-2D49-A765-39C76A7F922E}"/>
              </a:ext>
            </a:extLst>
          </p:cNvPr>
          <p:cNvSpPr>
            <a:spLocks noGrp="1"/>
          </p:cNvSpPr>
          <p:nvPr>
            <p:ph type="title"/>
          </p:nvPr>
        </p:nvSpPr>
        <p:spPr/>
        <p:txBody>
          <a:bodyPr/>
          <a:lstStyle/>
          <a:p>
            <a:r>
              <a:rPr lang="fr-FR" dirty="0"/>
              <a:t>Plan</a:t>
            </a:r>
          </a:p>
        </p:txBody>
      </p:sp>
      <p:sp>
        <p:nvSpPr>
          <p:cNvPr id="3" name="Espace réservé du contenu 2">
            <a:extLst>
              <a:ext uri="{FF2B5EF4-FFF2-40B4-BE49-F238E27FC236}">
                <a16:creationId xmlns:a16="http://schemas.microsoft.com/office/drawing/2014/main" id="{F8874A4C-BDE9-EE4F-8354-ED4D923A3B62}"/>
              </a:ext>
            </a:extLst>
          </p:cNvPr>
          <p:cNvSpPr>
            <a:spLocks noGrp="1"/>
          </p:cNvSpPr>
          <p:nvPr>
            <p:ph idx="1"/>
          </p:nvPr>
        </p:nvSpPr>
        <p:spPr/>
        <p:txBody>
          <a:bodyPr/>
          <a:lstStyle/>
          <a:p>
            <a:endParaRPr lang="fr-FR" dirty="0"/>
          </a:p>
          <a:p>
            <a:pPr marL="0" indent="0">
              <a:buNone/>
            </a:pPr>
            <a:endParaRPr lang="fr-FR" dirty="0"/>
          </a:p>
          <a:p>
            <a:r>
              <a:rPr lang="fr-FR" sz="2800" dirty="0"/>
              <a:t>Définition de l’</a:t>
            </a:r>
            <a:r>
              <a:rPr lang="fr-FR" sz="2800" dirty="0" err="1"/>
              <a:t>Oudropo</a:t>
            </a:r>
            <a:r>
              <a:rPr lang="fr-FR" sz="2800" dirty="0"/>
              <a:t>,,</a:t>
            </a:r>
          </a:p>
          <a:p>
            <a:r>
              <a:rPr lang="fr-FR" sz="2800" dirty="0"/>
              <a:t>Enjeux de la notion de rapport de droit</a:t>
            </a:r>
          </a:p>
          <a:p>
            <a:r>
              <a:rPr lang="fr-FR" sz="2800" dirty="0"/>
              <a:t>La déclaration des liens-récits.</a:t>
            </a:r>
          </a:p>
        </p:txBody>
      </p:sp>
      <p:sp>
        <p:nvSpPr>
          <p:cNvPr id="4" name="Espace réservé de la date 3">
            <a:extLst>
              <a:ext uri="{FF2B5EF4-FFF2-40B4-BE49-F238E27FC236}">
                <a16:creationId xmlns:a16="http://schemas.microsoft.com/office/drawing/2014/main" id="{912DDAC8-67DA-E549-BD8F-CEF15C8B778D}"/>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53615F5C-6D6E-F546-BC62-8687A584B671}"/>
              </a:ext>
            </a:extLst>
          </p:cNvPr>
          <p:cNvSpPr>
            <a:spLocks noGrp="1"/>
          </p:cNvSpPr>
          <p:nvPr>
            <p:ph type="sldNum" sz="quarter" idx="12"/>
          </p:nvPr>
        </p:nvSpPr>
        <p:spPr/>
        <p:txBody>
          <a:bodyPr/>
          <a:lstStyle/>
          <a:p>
            <a:fld id="{7F5CE407-6216-4202-80E4-A30DC2F709B2}" type="slidenum">
              <a:rPr lang="en-US" smtClean="0"/>
              <a:t>2</a:t>
            </a:fld>
            <a:endParaRPr lang="en-US"/>
          </a:p>
        </p:txBody>
      </p:sp>
    </p:spTree>
    <p:extLst>
      <p:ext uri="{BB962C8B-B14F-4D97-AF65-F5344CB8AC3E}">
        <p14:creationId xmlns:p14="http://schemas.microsoft.com/office/powerpoint/2010/main" val="402227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BA6A2-BF19-8D4B-940C-256C233ABB81}"/>
              </a:ext>
            </a:extLst>
          </p:cNvPr>
          <p:cNvSpPr>
            <a:spLocks noGrp="1"/>
          </p:cNvSpPr>
          <p:nvPr>
            <p:ph type="title"/>
          </p:nvPr>
        </p:nvSpPr>
        <p:spPr/>
        <p:txBody>
          <a:bodyPr/>
          <a:lstStyle/>
          <a:p>
            <a:pPr algn="ctr"/>
            <a:r>
              <a:rPr lang="en-GB" dirty="0"/>
              <a:t>Article 3 : Relations de droit </a:t>
            </a:r>
            <a:r>
              <a:rPr lang="en-GB" dirty="0" err="1"/>
              <a:t>privé</a:t>
            </a:r>
            <a:endParaRPr lang="en-GB" dirty="0"/>
          </a:p>
        </p:txBody>
      </p:sp>
      <p:sp>
        <p:nvSpPr>
          <p:cNvPr id="3" name="Espace réservé du contenu 2">
            <a:extLst>
              <a:ext uri="{FF2B5EF4-FFF2-40B4-BE49-F238E27FC236}">
                <a16:creationId xmlns:a16="http://schemas.microsoft.com/office/drawing/2014/main" id="{A3106928-47FA-D743-9F4C-A1DA85AE32FD}"/>
              </a:ext>
            </a:extLst>
          </p:cNvPr>
          <p:cNvSpPr>
            <a:spLocks noGrp="1"/>
          </p:cNvSpPr>
          <p:nvPr>
            <p:ph idx="1"/>
          </p:nvPr>
        </p:nvSpPr>
        <p:spPr/>
        <p:txBody>
          <a:bodyPr/>
          <a:lstStyle/>
          <a:p>
            <a:r>
              <a:rPr lang="fr-FR" dirty="0"/>
              <a:t>La présente déclaration s’applique aux relations patrimoniales et non patrimoniales entre les personnes sur un pied d'égalité afin de satisfaire les besoins matériels et spirituels (code cubain). </a:t>
            </a:r>
          </a:p>
          <a:p>
            <a:endParaRPr lang="en-GB" dirty="0"/>
          </a:p>
        </p:txBody>
      </p:sp>
      <p:sp>
        <p:nvSpPr>
          <p:cNvPr id="4" name="Espace réservé de la date 3">
            <a:extLst>
              <a:ext uri="{FF2B5EF4-FFF2-40B4-BE49-F238E27FC236}">
                <a16:creationId xmlns:a16="http://schemas.microsoft.com/office/drawing/2014/main" id="{5B0469BF-4F69-124A-A480-261F3FF2C40F}"/>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ECFD9127-4119-AD46-B6C3-FDD518FB8AB2}"/>
              </a:ext>
            </a:extLst>
          </p:cNvPr>
          <p:cNvSpPr>
            <a:spLocks noGrp="1"/>
          </p:cNvSpPr>
          <p:nvPr>
            <p:ph type="sldNum" sz="quarter" idx="12"/>
          </p:nvPr>
        </p:nvSpPr>
        <p:spPr/>
        <p:txBody>
          <a:bodyPr/>
          <a:lstStyle/>
          <a:p>
            <a:fld id="{7F5CE407-6216-4202-80E4-A30DC2F709B2}" type="slidenum">
              <a:rPr lang="en-US" smtClean="0"/>
              <a:t>20</a:t>
            </a:fld>
            <a:endParaRPr lang="en-US"/>
          </a:p>
        </p:txBody>
      </p:sp>
      <p:pic>
        <p:nvPicPr>
          <p:cNvPr id="6" name="Image 5">
            <a:extLst>
              <a:ext uri="{FF2B5EF4-FFF2-40B4-BE49-F238E27FC236}">
                <a16:creationId xmlns:a16="http://schemas.microsoft.com/office/drawing/2014/main" id="{11208863-87CE-D048-A79A-8EBE3922202B}"/>
              </a:ext>
            </a:extLst>
          </p:cNvPr>
          <p:cNvPicPr>
            <a:picLocks noChangeAspect="1"/>
          </p:cNvPicPr>
          <p:nvPr/>
        </p:nvPicPr>
        <p:blipFill>
          <a:blip r:embed="rId2"/>
          <a:stretch>
            <a:fillRect/>
          </a:stretch>
        </p:blipFill>
        <p:spPr>
          <a:xfrm>
            <a:off x="2018805" y="3028208"/>
            <a:ext cx="4833029" cy="3585160"/>
          </a:xfrm>
          <a:prstGeom prst="rect">
            <a:avLst/>
          </a:prstGeom>
        </p:spPr>
      </p:pic>
    </p:spTree>
    <p:extLst>
      <p:ext uri="{BB962C8B-B14F-4D97-AF65-F5344CB8AC3E}">
        <p14:creationId xmlns:p14="http://schemas.microsoft.com/office/powerpoint/2010/main" val="165626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5CE7D-7B35-F44C-8636-63A017BA548F}"/>
              </a:ext>
            </a:extLst>
          </p:cNvPr>
          <p:cNvSpPr>
            <a:spLocks noGrp="1"/>
          </p:cNvSpPr>
          <p:nvPr>
            <p:ph type="title"/>
          </p:nvPr>
        </p:nvSpPr>
        <p:spPr>
          <a:xfrm>
            <a:off x="549275" y="425513"/>
            <a:ext cx="8042276" cy="1343909"/>
          </a:xfrm>
        </p:spPr>
        <p:txBody>
          <a:bodyPr>
            <a:normAutofit fontScale="90000"/>
          </a:bodyPr>
          <a:lstStyle/>
          <a:p>
            <a:r>
              <a:rPr lang="fr-FR" sz="2800" dirty="0"/>
              <a:t>Récital 3 : </a:t>
            </a:r>
            <a:r>
              <a:rPr lang="fr-FR" sz="2800" b="1" dirty="0" err="1"/>
              <a:t>Gertrudis</a:t>
            </a:r>
            <a:r>
              <a:rPr lang="fr-FR" sz="2800" b="1" dirty="0"/>
              <a:t> Gómez de Avellaneda (1814-1873) Grande poétesse romantique cubaine</a:t>
            </a:r>
            <a:br>
              <a:rPr lang="fr-FR" b="1" dirty="0"/>
            </a:br>
            <a:endParaRPr lang="fr-FR" dirty="0"/>
          </a:p>
        </p:txBody>
      </p:sp>
      <p:sp>
        <p:nvSpPr>
          <p:cNvPr id="3" name="Espace réservé du contenu 2">
            <a:extLst>
              <a:ext uri="{FF2B5EF4-FFF2-40B4-BE49-F238E27FC236}">
                <a16:creationId xmlns:a16="http://schemas.microsoft.com/office/drawing/2014/main" id="{A77B032A-34DD-9E4E-B9CB-5A238924E511}"/>
              </a:ext>
            </a:extLst>
          </p:cNvPr>
          <p:cNvSpPr>
            <a:spLocks noGrp="1"/>
          </p:cNvSpPr>
          <p:nvPr>
            <p:ph idx="1"/>
          </p:nvPr>
        </p:nvSpPr>
        <p:spPr>
          <a:xfrm>
            <a:off x="337565" y="1199408"/>
            <a:ext cx="5398217" cy="4302366"/>
          </a:xfrm>
        </p:spPr>
        <p:txBody>
          <a:bodyPr>
            <a:normAutofit fontScale="25000" lnSpcReduction="20000"/>
          </a:bodyPr>
          <a:lstStyle/>
          <a:p>
            <a:pPr marL="0" indent="0">
              <a:buNone/>
            </a:pPr>
            <a:r>
              <a:rPr lang="fr-FR" sz="9600" dirty="0">
                <a:highlight>
                  <a:srgbClr val="FFFF00"/>
                </a:highlight>
              </a:rPr>
              <a:t>No existe </a:t>
            </a:r>
            <a:r>
              <a:rPr lang="fr-FR" sz="9600" dirty="0" err="1">
                <a:highlight>
                  <a:srgbClr val="FFFF00"/>
                </a:highlight>
              </a:rPr>
              <a:t>lazo</a:t>
            </a:r>
            <a:r>
              <a:rPr lang="fr-FR" sz="9600" dirty="0">
                <a:highlight>
                  <a:srgbClr val="FFFF00"/>
                </a:highlight>
              </a:rPr>
              <a:t> </a:t>
            </a:r>
            <a:r>
              <a:rPr lang="fr-FR" sz="9600" dirty="0" err="1">
                <a:highlight>
                  <a:srgbClr val="FFFF00"/>
                </a:highlight>
              </a:rPr>
              <a:t>ya</a:t>
            </a:r>
            <a:r>
              <a:rPr lang="fr-FR" sz="9600" dirty="0">
                <a:highlight>
                  <a:srgbClr val="FFFF00"/>
                </a:highlight>
              </a:rPr>
              <a:t>: </a:t>
            </a:r>
            <a:r>
              <a:rPr lang="fr-FR" sz="9600" dirty="0" err="1">
                <a:highlight>
                  <a:srgbClr val="FFFF00"/>
                </a:highlight>
              </a:rPr>
              <a:t>todo</a:t>
            </a:r>
            <a:r>
              <a:rPr lang="fr-FR" sz="9600" dirty="0">
                <a:highlight>
                  <a:srgbClr val="FFFF00"/>
                </a:highlight>
              </a:rPr>
              <a:t> </a:t>
            </a:r>
            <a:r>
              <a:rPr lang="fr-FR" sz="9600" dirty="0" err="1">
                <a:highlight>
                  <a:srgbClr val="FFFF00"/>
                </a:highlight>
              </a:rPr>
              <a:t>está</a:t>
            </a:r>
            <a:r>
              <a:rPr lang="fr-FR" sz="9600" dirty="0">
                <a:highlight>
                  <a:srgbClr val="FFFF00"/>
                </a:highlight>
              </a:rPr>
              <a:t> roto:</a:t>
            </a:r>
          </a:p>
          <a:p>
            <a:pPr marL="0" indent="0">
              <a:buNone/>
            </a:pPr>
            <a:r>
              <a:rPr lang="fr-FR" sz="9600" dirty="0">
                <a:highlight>
                  <a:srgbClr val="FFFF00"/>
                </a:highlight>
              </a:rPr>
              <a:t> Il n'y a plus de lien : tout est brisé,  </a:t>
            </a:r>
            <a:r>
              <a:rPr lang="fr-FR" sz="9600" dirty="0"/>
              <a:t>premier vers du poème </a:t>
            </a:r>
            <a:r>
              <a:rPr lang="fr-FR" sz="9600" dirty="0">
                <a:solidFill>
                  <a:srgbClr val="FF0000"/>
                </a:solidFill>
              </a:rPr>
              <a:t>a el</a:t>
            </a:r>
            <a:r>
              <a:rPr lang="fr-FR" sz="9600" dirty="0"/>
              <a:t>, à lui, raconte l’histoire de sa passion terrible avec un auteur espagnol, elle croit sa carrière finie quand elle tombe enceinte. </a:t>
            </a:r>
          </a:p>
          <a:p>
            <a:pPr marL="0" indent="0">
              <a:buNone/>
            </a:pPr>
            <a:r>
              <a:rPr lang="fr-FR" sz="9600" u="sng" dirty="0"/>
              <a:t>Mariano </a:t>
            </a:r>
            <a:r>
              <a:rPr lang="fr-FR" sz="9600" u="sng" dirty="0" err="1"/>
              <a:t>Aramburo</a:t>
            </a:r>
            <a:r>
              <a:rPr lang="fr-FR" sz="9600" u="sng" dirty="0"/>
              <a:t> y Machado </a:t>
            </a:r>
            <a:r>
              <a:rPr lang="fr-FR" sz="9600" dirty="0"/>
              <a:t>juriste et essayiste cubain (1870-1941) écrit sur elle et cite plusieurs fois ce poème. Il propose le premier de prévoir une partie générale au Code civil sur les rapports de droit. Il a été formé à Madrid fin 19°, a lu les juristes européens dont Savigny.</a:t>
            </a:r>
          </a:p>
          <a:p>
            <a:pPr marL="0" indent="0">
              <a:buNone/>
            </a:pPr>
            <a:endParaRPr lang="fr-FR" sz="5000" dirty="0"/>
          </a:p>
          <a:p>
            <a:endParaRPr lang="fr-FR" dirty="0"/>
          </a:p>
          <a:p>
            <a:endParaRPr lang="fr-FR" dirty="0"/>
          </a:p>
          <a:p>
            <a:pPr marL="0" indent="0">
              <a:buNone/>
            </a:pPr>
            <a:endParaRPr lang="en-GB" dirty="0"/>
          </a:p>
        </p:txBody>
      </p:sp>
      <p:sp>
        <p:nvSpPr>
          <p:cNvPr id="4" name="Espace réservé de la date 3">
            <a:extLst>
              <a:ext uri="{FF2B5EF4-FFF2-40B4-BE49-F238E27FC236}">
                <a16:creationId xmlns:a16="http://schemas.microsoft.com/office/drawing/2014/main" id="{41EF587F-6B3A-AE41-AA5D-90FAA9F20E51}"/>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5CD8B992-4594-A24A-8282-CE8CC0EEF487}"/>
              </a:ext>
            </a:extLst>
          </p:cNvPr>
          <p:cNvSpPr>
            <a:spLocks noGrp="1"/>
          </p:cNvSpPr>
          <p:nvPr>
            <p:ph type="sldNum" sz="quarter" idx="12"/>
          </p:nvPr>
        </p:nvSpPr>
        <p:spPr/>
        <p:txBody>
          <a:bodyPr/>
          <a:lstStyle/>
          <a:p>
            <a:fld id="{7F5CE407-6216-4202-80E4-A30DC2F709B2}" type="slidenum">
              <a:rPr lang="en-US" smtClean="0"/>
              <a:t>21</a:t>
            </a:fld>
            <a:endParaRPr lang="en-US"/>
          </a:p>
        </p:txBody>
      </p:sp>
      <p:pic>
        <p:nvPicPr>
          <p:cNvPr id="1028" name="Picture 4">
            <a:extLst>
              <a:ext uri="{FF2B5EF4-FFF2-40B4-BE49-F238E27FC236}">
                <a16:creationId xmlns:a16="http://schemas.microsoft.com/office/drawing/2014/main" id="{9A559440-8C0C-C749-B959-FCFD48214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317" y="1924823"/>
            <a:ext cx="2446234" cy="326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2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E1BD27-951B-974B-8E27-C2C7A62B4FE2}"/>
              </a:ext>
            </a:extLst>
          </p:cNvPr>
          <p:cNvSpPr>
            <a:spLocks noGrp="1"/>
          </p:cNvSpPr>
          <p:nvPr>
            <p:ph type="title"/>
          </p:nvPr>
        </p:nvSpPr>
        <p:spPr/>
        <p:txBody>
          <a:bodyPr/>
          <a:lstStyle/>
          <a:p>
            <a:pPr algn="ctr"/>
            <a:r>
              <a:rPr lang="fr-FR" dirty="0"/>
              <a:t>Article 4 : Relations de droit public</a:t>
            </a:r>
          </a:p>
        </p:txBody>
      </p:sp>
      <p:sp>
        <p:nvSpPr>
          <p:cNvPr id="3" name="Espace réservé du contenu 2">
            <a:extLst>
              <a:ext uri="{FF2B5EF4-FFF2-40B4-BE49-F238E27FC236}">
                <a16:creationId xmlns:a16="http://schemas.microsoft.com/office/drawing/2014/main" id="{C3051042-AF17-EA4F-85E9-FE7759D16F14}"/>
              </a:ext>
            </a:extLst>
          </p:cNvPr>
          <p:cNvSpPr>
            <a:spLocks noGrp="1"/>
          </p:cNvSpPr>
          <p:nvPr>
            <p:ph idx="1"/>
          </p:nvPr>
        </p:nvSpPr>
        <p:spPr>
          <a:xfrm>
            <a:off x="731520" y="1816925"/>
            <a:ext cx="7680960" cy="4218115"/>
          </a:xfrm>
        </p:spPr>
        <p:txBody>
          <a:bodyPr/>
          <a:lstStyle/>
          <a:p>
            <a:endParaRPr lang="fr-FR" sz="2400" dirty="0"/>
          </a:p>
          <a:p>
            <a:endParaRPr lang="fr-FR" sz="2400" dirty="0"/>
          </a:p>
          <a:p>
            <a:pPr marL="0" indent="0" algn="ctr">
              <a:buNone/>
            </a:pPr>
            <a:r>
              <a:rPr lang="fr-FR" sz="2400" dirty="0"/>
              <a:t>« La présente déclaration s’applique aux relations des citoyens avec les personnes morales de droit public compétentes »</a:t>
            </a:r>
          </a:p>
          <a:p>
            <a:pPr marL="0" indent="0" algn="r">
              <a:buNone/>
            </a:pPr>
            <a:r>
              <a:rPr lang="fr-FR" sz="2000" dirty="0"/>
              <a:t>(inspiré du code russe)</a:t>
            </a:r>
          </a:p>
          <a:p>
            <a:pPr marL="0" indent="0" algn="ctr">
              <a:buNone/>
            </a:pPr>
            <a:endParaRPr lang="fr-FR" sz="2400" dirty="0"/>
          </a:p>
          <a:p>
            <a:endParaRPr lang="fr-FR" dirty="0"/>
          </a:p>
        </p:txBody>
      </p:sp>
      <p:sp>
        <p:nvSpPr>
          <p:cNvPr id="4" name="Espace réservé de la date 3">
            <a:extLst>
              <a:ext uri="{FF2B5EF4-FFF2-40B4-BE49-F238E27FC236}">
                <a16:creationId xmlns:a16="http://schemas.microsoft.com/office/drawing/2014/main" id="{71D41D9A-CABA-864C-BF8D-5805A35BCAC9}"/>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C8088F2D-C27D-D648-8614-120395CCE312}"/>
              </a:ext>
            </a:extLst>
          </p:cNvPr>
          <p:cNvSpPr>
            <a:spLocks noGrp="1"/>
          </p:cNvSpPr>
          <p:nvPr>
            <p:ph type="sldNum" sz="quarter" idx="12"/>
          </p:nvPr>
        </p:nvSpPr>
        <p:spPr/>
        <p:txBody>
          <a:bodyPr/>
          <a:lstStyle/>
          <a:p>
            <a:fld id="{7F5CE407-6216-4202-80E4-A30DC2F709B2}" type="slidenum">
              <a:rPr lang="en-US" smtClean="0"/>
              <a:t>22</a:t>
            </a:fld>
            <a:endParaRPr lang="en-US"/>
          </a:p>
        </p:txBody>
      </p:sp>
    </p:spTree>
    <p:extLst>
      <p:ext uri="{BB962C8B-B14F-4D97-AF65-F5344CB8AC3E}">
        <p14:creationId xmlns:p14="http://schemas.microsoft.com/office/powerpoint/2010/main" val="4293172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C6E73-268A-A44F-992B-67F2238EBD70}"/>
              </a:ext>
            </a:extLst>
          </p:cNvPr>
          <p:cNvSpPr>
            <a:spLocks noGrp="1"/>
          </p:cNvSpPr>
          <p:nvPr>
            <p:ph type="title"/>
          </p:nvPr>
        </p:nvSpPr>
        <p:spPr>
          <a:xfrm>
            <a:off x="549275" y="843148"/>
            <a:ext cx="8042276" cy="1271682"/>
          </a:xfrm>
        </p:spPr>
        <p:txBody>
          <a:bodyPr>
            <a:normAutofit fontScale="90000"/>
          </a:bodyPr>
          <a:lstStyle/>
          <a:p>
            <a:r>
              <a:rPr lang="fr-FR" sz="2700" b="1" dirty="0" err="1"/>
              <a:t>Recital</a:t>
            </a:r>
            <a:r>
              <a:rPr lang="fr-FR" sz="2700" b="1" dirty="0"/>
              <a:t> 4 : </a:t>
            </a:r>
            <a:r>
              <a:rPr lang="fr-FR" sz="2700" b="1" dirty="0" err="1"/>
              <a:t>Pasukanis</a:t>
            </a:r>
            <a:r>
              <a:rPr lang="fr-FR" sz="2700" b="1" dirty="0"/>
              <a:t> (1891-1937)</a:t>
            </a:r>
            <a:br>
              <a:rPr lang="fr-FR" sz="2000" dirty="0"/>
            </a:br>
            <a:r>
              <a:rPr lang="fr-FR" sz="2000" dirty="0"/>
              <a:t>Etude en Allemagne. Théorie générale du droit marxiste : les rapports de droit reflètent les rapports de production, exécuté lors des procès de Moscou en tant que trotskiste (Marx suit les cours de Savigny et est grand amateur des auteurs romantiques même s’il critique les réactionnaires, il y a un romantisme révolutionnaire)</a:t>
            </a:r>
            <a:br>
              <a:rPr lang="fr-FR" sz="2000" dirty="0"/>
            </a:br>
            <a:br>
              <a:rPr lang="fr-FR" sz="2000" dirty="0"/>
            </a:br>
            <a:r>
              <a:rPr lang="fr-FR" sz="2000" dirty="0"/>
              <a:t>La notion a été développée par </a:t>
            </a:r>
            <a:r>
              <a:rPr lang="fr-FR" sz="2000" dirty="0" err="1"/>
              <a:t>Petrazyscki</a:t>
            </a:r>
            <a:r>
              <a:rPr lang="fr-FR" sz="2000" dirty="0"/>
              <a:t> début 20° (étude en Allemagne) , lui se suicide en Pologne à son retour d’URSS (1867-1931)</a:t>
            </a:r>
          </a:p>
        </p:txBody>
      </p:sp>
      <p:pic>
        <p:nvPicPr>
          <p:cNvPr id="7" name="Espace réservé du contenu 6">
            <a:extLst>
              <a:ext uri="{FF2B5EF4-FFF2-40B4-BE49-F238E27FC236}">
                <a16:creationId xmlns:a16="http://schemas.microsoft.com/office/drawing/2014/main" id="{6CFD3A54-5A76-9449-81EC-90AEA50F117B}"/>
              </a:ext>
            </a:extLst>
          </p:cNvPr>
          <p:cNvPicPr>
            <a:picLocks noGrp="1" noChangeAspect="1"/>
          </p:cNvPicPr>
          <p:nvPr>
            <p:ph idx="1"/>
          </p:nvPr>
        </p:nvPicPr>
        <p:blipFill>
          <a:blip r:embed="rId2"/>
          <a:stretch>
            <a:fillRect/>
          </a:stretch>
        </p:blipFill>
        <p:spPr>
          <a:xfrm>
            <a:off x="549275" y="2731324"/>
            <a:ext cx="4343400" cy="3726905"/>
          </a:xfrm>
          <a:prstGeom prst="rect">
            <a:avLst/>
          </a:prstGeom>
        </p:spPr>
      </p:pic>
      <p:sp>
        <p:nvSpPr>
          <p:cNvPr id="4" name="Espace réservé de la date 3">
            <a:extLst>
              <a:ext uri="{FF2B5EF4-FFF2-40B4-BE49-F238E27FC236}">
                <a16:creationId xmlns:a16="http://schemas.microsoft.com/office/drawing/2014/main" id="{7FB54C19-CCDD-7744-9097-E3BBD17476E2}"/>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3CF70DBF-3F5D-3B42-8E5F-D9752024EC01}"/>
              </a:ext>
            </a:extLst>
          </p:cNvPr>
          <p:cNvSpPr>
            <a:spLocks noGrp="1"/>
          </p:cNvSpPr>
          <p:nvPr>
            <p:ph type="sldNum" sz="quarter" idx="12"/>
          </p:nvPr>
        </p:nvSpPr>
        <p:spPr/>
        <p:txBody>
          <a:bodyPr/>
          <a:lstStyle/>
          <a:p>
            <a:fld id="{7F5CE407-6216-4202-80E4-A30DC2F709B2}" type="slidenum">
              <a:rPr lang="en-US" smtClean="0"/>
              <a:t>23</a:t>
            </a:fld>
            <a:endParaRPr lang="en-US"/>
          </a:p>
        </p:txBody>
      </p:sp>
      <p:pic>
        <p:nvPicPr>
          <p:cNvPr id="9" name="Image 8">
            <a:extLst>
              <a:ext uri="{FF2B5EF4-FFF2-40B4-BE49-F238E27FC236}">
                <a16:creationId xmlns:a16="http://schemas.microsoft.com/office/drawing/2014/main" id="{49971B80-B567-C844-AD33-FD4833FDB0F8}"/>
              </a:ext>
            </a:extLst>
          </p:cNvPr>
          <p:cNvPicPr>
            <a:picLocks noChangeAspect="1"/>
          </p:cNvPicPr>
          <p:nvPr/>
        </p:nvPicPr>
        <p:blipFill>
          <a:blip r:embed="rId3"/>
          <a:stretch>
            <a:fillRect/>
          </a:stretch>
        </p:blipFill>
        <p:spPr>
          <a:xfrm>
            <a:off x="5299037" y="2731323"/>
            <a:ext cx="3621625" cy="3726905"/>
          </a:xfrm>
          <a:prstGeom prst="rect">
            <a:avLst/>
          </a:prstGeom>
        </p:spPr>
      </p:pic>
    </p:spTree>
    <p:extLst>
      <p:ext uri="{BB962C8B-B14F-4D97-AF65-F5344CB8AC3E}">
        <p14:creationId xmlns:p14="http://schemas.microsoft.com/office/powerpoint/2010/main" val="2898475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14A7D-0FE8-3746-8560-5381736B6C1B}"/>
              </a:ext>
            </a:extLst>
          </p:cNvPr>
          <p:cNvSpPr>
            <a:spLocks noGrp="1"/>
          </p:cNvSpPr>
          <p:nvPr>
            <p:ph type="title"/>
          </p:nvPr>
        </p:nvSpPr>
        <p:spPr>
          <a:xfrm>
            <a:off x="1496291" y="415558"/>
            <a:ext cx="9063555" cy="380089"/>
          </a:xfrm>
        </p:spPr>
        <p:txBody>
          <a:bodyPr>
            <a:noAutofit/>
          </a:bodyPr>
          <a:lstStyle/>
          <a:p>
            <a:r>
              <a:rPr lang="en-GB" sz="3200" dirty="0"/>
              <a:t>Article 5 : </a:t>
            </a:r>
            <a:r>
              <a:rPr lang="fr-FR" sz="3200" dirty="0"/>
              <a:t>Relations internationales</a:t>
            </a:r>
          </a:p>
        </p:txBody>
      </p:sp>
      <p:sp>
        <p:nvSpPr>
          <p:cNvPr id="6" name="Espace réservé du contenu 5">
            <a:extLst>
              <a:ext uri="{FF2B5EF4-FFF2-40B4-BE49-F238E27FC236}">
                <a16:creationId xmlns:a16="http://schemas.microsoft.com/office/drawing/2014/main" id="{F267924D-E717-4847-BBB3-47848D7C1A8C}"/>
              </a:ext>
            </a:extLst>
          </p:cNvPr>
          <p:cNvSpPr>
            <a:spLocks noGrp="1"/>
          </p:cNvSpPr>
          <p:nvPr>
            <p:ph idx="1"/>
          </p:nvPr>
        </p:nvSpPr>
        <p:spPr>
          <a:xfrm>
            <a:off x="549275" y="938151"/>
            <a:ext cx="8042276" cy="5005450"/>
          </a:xfrm>
        </p:spPr>
        <p:txBody>
          <a:bodyPr>
            <a:normAutofit/>
          </a:bodyPr>
          <a:lstStyle/>
          <a:p>
            <a:pPr marL="0" indent="0">
              <a:buNone/>
            </a:pPr>
            <a:r>
              <a:rPr lang="fr-FR" sz="2400" dirty="0"/>
              <a:t>En cas de conflit entre diverses lois dans un procès déterminé, la loi du for sera seule compétente pour qualifier la catégorie à laquelle appartient le rapport de droit, en vue d'indiquer la loi applicable </a:t>
            </a:r>
            <a:r>
              <a:rPr lang="fr-FR" sz="1200" dirty="0"/>
              <a:t>(code égyptien)</a:t>
            </a:r>
            <a:r>
              <a:rPr lang="fr-FR" sz="2400" dirty="0"/>
              <a:t>. </a:t>
            </a:r>
          </a:p>
          <a:p>
            <a:endParaRPr lang="fr-FR" dirty="0"/>
          </a:p>
          <a:p>
            <a:endParaRPr lang="fr-FR" dirty="0"/>
          </a:p>
          <a:p>
            <a:endParaRPr lang="fr-FR" dirty="0"/>
          </a:p>
          <a:p>
            <a:endParaRPr lang="fr-FR" dirty="0"/>
          </a:p>
        </p:txBody>
      </p:sp>
      <p:sp>
        <p:nvSpPr>
          <p:cNvPr id="4" name="Espace réservé de la date 3">
            <a:extLst>
              <a:ext uri="{FF2B5EF4-FFF2-40B4-BE49-F238E27FC236}">
                <a16:creationId xmlns:a16="http://schemas.microsoft.com/office/drawing/2014/main" id="{4DACCC21-9FF4-6240-974E-6459490A63F3}"/>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EF0501A5-9392-7647-B5AD-48A25EC106F1}"/>
              </a:ext>
            </a:extLst>
          </p:cNvPr>
          <p:cNvSpPr>
            <a:spLocks noGrp="1"/>
          </p:cNvSpPr>
          <p:nvPr>
            <p:ph type="sldNum" sz="quarter" idx="12"/>
          </p:nvPr>
        </p:nvSpPr>
        <p:spPr/>
        <p:txBody>
          <a:bodyPr/>
          <a:lstStyle/>
          <a:p>
            <a:fld id="{7F5CE407-6216-4202-80E4-A30DC2F709B2}" type="slidenum">
              <a:rPr lang="en-US" smtClean="0"/>
              <a:t>24</a:t>
            </a:fld>
            <a:endParaRPr lang="en-US"/>
          </a:p>
        </p:txBody>
      </p:sp>
      <p:pic>
        <p:nvPicPr>
          <p:cNvPr id="10" name="Image 9">
            <a:extLst>
              <a:ext uri="{FF2B5EF4-FFF2-40B4-BE49-F238E27FC236}">
                <a16:creationId xmlns:a16="http://schemas.microsoft.com/office/drawing/2014/main" id="{67F64B3E-B4E8-064F-81C4-50F97C2290D6}"/>
              </a:ext>
            </a:extLst>
          </p:cNvPr>
          <p:cNvPicPr>
            <a:picLocks noChangeAspect="1"/>
          </p:cNvPicPr>
          <p:nvPr/>
        </p:nvPicPr>
        <p:blipFill>
          <a:blip r:embed="rId2"/>
          <a:stretch>
            <a:fillRect/>
          </a:stretch>
        </p:blipFill>
        <p:spPr>
          <a:xfrm>
            <a:off x="2517570" y="2598821"/>
            <a:ext cx="4298866" cy="4259179"/>
          </a:xfrm>
          <a:prstGeom prst="rect">
            <a:avLst/>
          </a:prstGeom>
        </p:spPr>
      </p:pic>
    </p:spTree>
    <p:extLst>
      <p:ext uri="{BB962C8B-B14F-4D97-AF65-F5344CB8AC3E}">
        <p14:creationId xmlns:p14="http://schemas.microsoft.com/office/powerpoint/2010/main" val="408803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2B35A-0405-0545-87A7-10E28EA9A12A}"/>
              </a:ext>
            </a:extLst>
          </p:cNvPr>
          <p:cNvSpPr>
            <a:spLocks noGrp="1"/>
          </p:cNvSpPr>
          <p:nvPr>
            <p:ph type="title"/>
          </p:nvPr>
        </p:nvSpPr>
        <p:spPr/>
        <p:txBody>
          <a:bodyPr/>
          <a:lstStyle/>
          <a:p>
            <a:r>
              <a:rPr lang="fr-FR" dirty="0"/>
              <a:t>Récital 5 </a:t>
            </a:r>
            <a:r>
              <a:rPr lang="fr-FR" dirty="0" err="1"/>
              <a:t>Allaq</a:t>
            </a:r>
            <a:r>
              <a:rPr lang="fr-FR" dirty="0"/>
              <a:t> : relation et suspension</a:t>
            </a:r>
          </a:p>
        </p:txBody>
      </p:sp>
      <p:sp>
        <p:nvSpPr>
          <p:cNvPr id="3" name="Espace réservé du contenu 2">
            <a:extLst>
              <a:ext uri="{FF2B5EF4-FFF2-40B4-BE49-F238E27FC236}">
                <a16:creationId xmlns:a16="http://schemas.microsoft.com/office/drawing/2014/main" id="{5057DB48-081C-AA44-80CC-EBE740594D65}"/>
              </a:ext>
            </a:extLst>
          </p:cNvPr>
          <p:cNvSpPr>
            <a:spLocks noGrp="1"/>
          </p:cNvSpPr>
          <p:nvPr>
            <p:ph idx="1"/>
          </p:nvPr>
        </p:nvSpPr>
        <p:spPr/>
        <p:txBody>
          <a:bodyPr/>
          <a:lstStyle/>
          <a:p>
            <a:endParaRPr lang="en-GB" dirty="0"/>
          </a:p>
          <a:p>
            <a:r>
              <a:rPr lang="fr-FR" sz="2400" dirty="0"/>
              <a:t>« les torrents ont ramené au jour les restes du campement recouvert par la terre poudreuse comme l’auraient fait des roseaux retraçant sur les feuillets des lignes effacées » </a:t>
            </a:r>
          </a:p>
          <a:p>
            <a:pPr marL="0" indent="0">
              <a:buNone/>
            </a:pPr>
            <a:r>
              <a:rPr lang="fr-FR" dirty="0"/>
              <a:t>"</a:t>
            </a:r>
            <a:r>
              <a:rPr lang="fr-FR" dirty="0" err="1"/>
              <a:t>Mou'allaqat</a:t>
            </a:r>
            <a:r>
              <a:rPr lang="fr-FR" dirty="0"/>
              <a:t>" de </a:t>
            </a:r>
            <a:r>
              <a:rPr lang="fr-FR" dirty="0" err="1"/>
              <a:t>Labîd</a:t>
            </a:r>
            <a:r>
              <a:rPr lang="fr-FR" dirty="0"/>
              <a:t>, poème suspendu,</a:t>
            </a:r>
          </a:p>
          <a:p>
            <a:pPr marL="0" indent="0">
              <a:buNone/>
            </a:pPr>
            <a:r>
              <a:rPr lang="fr-FR" dirty="0"/>
              <a:t> période </a:t>
            </a:r>
            <a:r>
              <a:rPr lang="fr-FR" dirty="0" err="1"/>
              <a:t>pré-islamique</a:t>
            </a:r>
            <a:r>
              <a:rPr lang="fr-FR" dirty="0"/>
              <a:t>, Non romantique, le</a:t>
            </a:r>
          </a:p>
          <a:p>
            <a:pPr marL="0" indent="0">
              <a:buNone/>
            </a:pPr>
            <a:r>
              <a:rPr lang="fr-FR" dirty="0"/>
              <a:t> groupe survit, et </a:t>
            </a:r>
            <a:r>
              <a:rPr lang="fr-FR" dirty="0" err="1"/>
              <a:t>allaq</a:t>
            </a:r>
            <a:endParaRPr lang="fr-FR" dirty="0"/>
          </a:p>
          <a:p>
            <a:pPr marL="0" indent="0">
              <a:buNone/>
            </a:pPr>
            <a:r>
              <a:rPr lang="fr-FR" dirty="0"/>
              <a:t>dans une sourate importante, sang collé</a:t>
            </a:r>
          </a:p>
        </p:txBody>
      </p:sp>
      <p:sp>
        <p:nvSpPr>
          <p:cNvPr id="4" name="Espace réservé de la date 3">
            <a:extLst>
              <a:ext uri="{FF2B5EF4-FFF2-40B4-BE49-F238E27FC236}">
                <a16:creationId xmlns:a16="http://schemas.microsoft.com/office/drawing/2014/main" id="{9C8194F5-346F-B14E-A359-B37B05D3B220}"/>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F8C58246-3765-4348-88B7-D57D06D13DB7}"/>
              </a:ext>
            </a:extLst>
          </p:cNvPr>
          <p:cNvSpPr>
            <a:spLocks noGrp="1"/>
          </p:cNvSpPr>
          <p:nvPr>
            <p:ph type="sldNum" sz="quarter" idx="12"/>
          </p:nvPr>
        </p:nvSpPr>
        <p:spPr/>
        <p:txBody>
          <a:bodyPr/>
          <a:lstStyle/>
          <a:p>
            <a:fld id="{7F5CE407-6216-4202-80E4-A30DC2F709B2}" type="slidenum">
              <a:rPr lang="en-US" smtClean="0"/>
              <a:t>25</a:t>
            </a:fld>
            <a:endParaRPr lang="en-US"/>
          </a:p>
        </p:txBody>
      </p:sp>
      <p:pic>
        <p:nvPicPr>
          <p:cNvPr id="2050" name="Picture 2" descr="Roseau artificiel - Cdiscount">
            <a:extLst>
              <a:ext uri="{FF2B5EF4-FFF2-40B4-BE49-F238E27FC236}">
                <a16:creationId xmlns:a16="http://schemas.microsoft.com/office/drawing/2014/main" id="{38BE58FD-CD60-3342-ADA6-01B470067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822" y="4391924"/>
            <a:ext cx="2108200" cy="205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02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3A98A1-FE57-EF4A-95CE-2A72F2C04262}"/>
              </a:ext>
            </a:extLst>
          </p:cNvPr>
          <p:cNvSpPr>
            <a:spLocks noGrp="1"/>
          </p:cNvSpPr>
          <p:nvPr>
            <p:ph type="title"/>
          </p:nvPr>
        </p:nvSpPr>
        <p:spPr/>
        <p:txBody>
          <a:bodyPr/>
          <a:lstStyle/>
          <a:p>
            <a:r>
              <a:rPr lang="fr-FR" dirty="0"/>
              <a:t>Article 6 Relations familiales</a:t>
            </a:r>
          </a:p>
        </p:txBody>
      </p:sp>
      <p:sp>
        <p:nvSpPr>
          <p:cNvPr id="3" name="Espace réservé du contenu 2">
            <a:extLst>
              <a:ext uri="{FF2B5EF4-FFF2-40B4-BE49-F238E27FC236}">
                <a16:creationId xmlns:a16="http://schemas.microsoft.com/office/drawing/2014/main" id="{57F99A43-F983-0D4D-84B0-0A612765DFCB}"/>
              </a:ext>
            </a:extLst>
          </p:cNvPr>
          <p:cNvSpPr>
            <a:spLocks noGrp="1"/>
          </p:cNvSpPr>
          <p:nvPr>
            <p:ph idx="1"/>
          </p:nvPr>
        </p:nvSpPr>
        <p:spPr/>
        <p:txBody>
          <a:bodyPr>
            <a:normAutofit/>
          </a:bodyPr>
          <a:lstStyle/>
          <a:p>
            <a:pPr marL="0" indent="0" algn="just">
              <a:buNone/>
            </a:pPr>
            <a:endParaRPr lang="fr-FR" sz="2000" dirty="0"/>
          </a:p>
          <a:p>
            <a:pPr marL="0" indent="0" algn="just">
              <a:buNone/>
            </a:pPr>
            <a:r>
              <a:rPr lang="fr-FR" sz="2000" dirty="0"/>
              <a:t>La possession d'état s'établit par une réunion suffisante de faits qui révèlent le </a:t>
            </a:r>
            <a:r>
              <a:rPr lang="fr-FR" sz="2000" u="sng" dirty="0"/>
              <a:t>lien de filiation </a:t>
            </a:r>
            <a:r>
              <a:rPr lang="fr-FR" sz="2000" dirty="0"/>
              <a:t>et de parenté entre une personne et la famille à laquelle elle est dite appartenir. (code civil français 311-1 1972 et 2006 en 72 terme de rapport de filiation)</a:t>
            </a:r>
          </a:p>
          <a:p>
            <a:pPr marL="0" indent="0" algn="just">
              <a:buNone/>
            </a:pPr>
            <a:r>
              <a:rPr lang="fr-FR" sz="2000" dirty="0"/>
              <a:t>La possession constante d’état s’établit par une réunion suffisante de faits qui indiquent les </a:t>
            </a:r>
            <a:r>
              <a:rPr lang="fr-FR" sz="2000" u="sng" dirty="0"/>
              <a:t>rapports de filiation </a:t>
            </a:r>
            <a:r>
              <a:rPr lang="fr-FR" sz="2000" dirty="0"/>
              <a:t>entre l’enfant et les personnes dont on le dit issu. (art. 524 CCQ 1991)</a:t>
            </a:r>
          </a:p>
          <a:p>
            <a:endParaRPr lang="fr-FR" dirty="0"/>
          </a:p>
        </p:txBody>
      </p:sp>
      <p:sp>
        <p:nvSpPr>
          <p:cNvPr id="4" name="Espace réservé de la date 3">
            <a:extLst>
              <a:ext uri="{FF2B5EF4-FFF2-40B4-BE49-F238E27FC236}">
                <a16:creationId xmlns:a16="http://schemas.microsoft.com/office/drawing/2014/main" id="{244AD652-7D95-094C-BD14-3F6E409969DD}"/>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357C2516-ABF7-6A47-9CD5-302517E42BF2}"/>
              </a:ext>
            </a:extLst>
          </p:cNvPr>
          <p:cNvSpPr>
            <a:spLocks noGrp="1"/>
          </p:cNvSpPr>
          <p:nvPr>
            <p:ph type="sldNum" sz="quarter" idx="12"/>
          </p:nvPr>
        </p:nvSpPr>
        <p:spPr/>
        <p:txBody>
          <a:bodyPr/>
          <a:lstStyle/>
          <a:p>
            <a:fld id="{7F5CE407-6216-4202-80E4-A30DC2F709B2}" type="slidenum">
              <a:rPr lang="en-US" smtClean="0"/>
              <a:t>26</a:t>
            </a:fld>
            <a:endParaRPr lang="en-US"/>
          </a:p>
        </p:txBody>
      </p:sp>
    </p:spTree>
    <p:extLst>
      <p:ext uri="{BB962C8B-B14F-4D97-AF65-F5344CB8AC3E}">
        <p14:creationId xmlns:p14="http://schemas.microsoft.com/office/powerpoint/2010/main" val="17016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519DA2-E39A-1D47-BE93-6D46F2FFA217}"/>
              </a:ext>
            </a:extLst>
          </p:cNvPr>
          <p:cNvSpPr>
            <a:spLocks noGrp="1"/>
          </p:cNvSpPr>
          <p:nvPr>
            <p:ph type="title"/>
          </p:nvPr>
        </p:nvSpPr>
        <p:spPr/>
        <p:txBody>
          <a:bodyPr>
            <a:normAutofit/>
          </a:bodyPr>
          <a:lstStyle/>
          <a:p>
            <a:pPr algn="ctr"/>
            <a:r>
              <a:rPr lang="fr-FR" sz="3200" dirty="0"/>
              <a:t>Récital 6.- La relation n’existe pas.</a:t>
            </a:r>
          </a:p>
        </p:txBody>
      </p:sp>
      <p:sp>
        <p:nvSpPr>
          <p:cNvPr id="3" name="Espace réservé du contenu 2">
            <a:extLst>
              <a:ext uri="{FF2B5EF4-FFF2-40B4-BE49-F238E27FC236}">
                <a16:creationId xmlns:a16="http://schemas.microsoft.com/office/drawing/2014/main" id="{844F4B42-E1E0-1448-A623-68A10091089D}"/>
              </a:ext>
            </a:extLst>
          </p:cNvPr>
          <p:cNvSpPr>
            <a:spLocks noGrp="1"/>
          </p:cNvSpPr>
          <p:nvPr>
            <p:ph idx="1"/>
          </p:nvPr>
        </p:nvSpPr>
        <p:spPr/>
        <p:txBody>
          <a:bodyPr>
            <a:normAutofit fontScale="92500" lnSpcReduction="10000"/>
          </a:bodyPr>
          <a:lstStyle/>
          <a:p>
            <a:r>
              <a:rPr lang="fr-FR" sz="2800" dirty="0"/>
              <a:t>Duguit : « une situation juridique subjective n’est pas un rapport entre deux sujets… il n’y a point à rechercher les deux termes d’un rapport qui n’existe pas, mais simplement s’il y a eu un acte de volonté, déterminé par un but conforme au droit objectif »</a:t>
            </a:r>
            <a:r>
              <a:rPr lang="fr-FR" sz="2800" i="1" dirty="0"/>
              <a:t> </a:t>
            </a:r>
          </a:p>
          <a:p>
            <a:pPr marL="0" indent="0" algn="r">
              <a:buNone/>
            </a:pPr>
            <a:r>
              <a:rPr lang="fr-FR" sz="1800" i="1" dirty="0"/>
              <a:t>L’Etat, le droit objectif et la loi positive</a:t>
            </a:r>
            <a:r>
              <a:rPr lang="fr-FR" sz="1800" dirty="0"/>
              <a:t>, Paris 1901 </a:t>
            </a:r>
            <a:r>
              <a:rPr lang="fr-FR" sz="1800" dirty="0" err="1"/>
              <a:t>rééd</a:t>
            </a:r>
            <a:r>
              <a:rPr lang="fr-FR" sz="1800" dirty="0"/>
              <a:t>. 2003, Dalloz, p. 179. </a:t>
            </a:r>
          </a:p>
          <a:p>
            <a:pPr marL="0" indent="0" algn="r">
              <a:buNone/>
            </a:pPr>
            <a:r>
              <a:rPr lang="fr-FR" sz="1800" dirty="0"/>
              <a:t>Pourtant </a:t>
            </a:r>
            <a:r>
              <a:rPr lang="fr-FR" sz="1800" dirty="0" err="1"/>
              <a:t>Bonnecase</a:t>
            </a:r>
            <a:r>
              <a:rPr lang="fr-FR" sz="1800" dirty="0"/>
              <a:t> (maître de Carbonnier) qualifie Duguit de romantique dans « la science du droit et le romantisme » (1932) alors que lui-même défend la notion de rapport de droit </a:t>
            </a:r>
          </a:p>
        </p:txBody>
      </p:sp>
      <p:sp>
        <p:nvSpPr>
          <p:cNvPr id="4" name="Espace réservé de la date 3">
            <a:extLst>
              <a:ext uri="{FF2B5EF4-FFF2-40B4-BE49-F238E27FC236}">
                <a16:creationId xmlns:a16="http://schemas.microsoft.com/office/drawing/2014/main" id="{5F59D30F-2398-764D-92DD-547D020E4FAC}"/>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BA3A014B-6D6B-B648-8663-E63044BA17DB}"/>
              </a:ext>
            </a:extLst>
          </p:cNvPr>
          <p:cNvSpPr>
            <a:spLocks noGrp="1"/>
          </p:cNvSpPr>
          <p:nvPr>
            <p:ph type="sldNum" sz="quarter" idx="12"/>
          </p:nvPr>
        </p:nvSpPr>
        <p:spPr/>
        <p:txBody>
          <a:bodyPr/>
          <a:lstStyle/>
          <a:p>
            <a:fld id="{7F5CE407-6216-4202-80E4-A30DC2F709B2}" type="slidenum">
              <a:rPr lang="en-US" smtClean="0"/>
              <a:t>27</a:t>
            </a:fld>
            <a:endParaRPr lang="en-US"/>
          </a:p>
        </p:txBody>
      </p:sp>
    </p:spTree>
    <p:extLst>
      <p:ext uri="{BB962C8B-B14F-4D97-AF65-F5344CB8AC3E}">
        <p14:creationId xmlns:p14="http://schemas.microsoft.com/office/powerpoint/2010/main" val="161427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99F78E-F457-2947-BED2-A22F0ECABC91}"/>
              </a:ext>
            </a:extLst>
          </p:cNvPr>
          <p:cNvSpPr>
            <a:spLocks noGrp="1"/>
          </p:cNvSpPr>
          <p:nvPr>
            <p:ph type="title"/>
          </p:nvPr>
        </p:nvSpPr>
        <p:spPr/>
        <p:txBody>
          <a:bodyPr/>
          <a:lstStyle/>
          <a:p>
            <a:pPr algn="ctr"/>
            <a:r>
              <a:rPr lang="fr-FR" dirty="0"/>
              <a:t>Récital 6 bis : Origine de la filiation.</a:t>
            </a:r>
          </a:p>
        </p:txBody>
      </p:sp>
      <p:sp>
        <p:nvSpPr>
          <p:cNvPr id="3" name="Espace réservé du contenu 2">
            <a:extLst>
              <a:ext uri="{FF2B5EF4-FFF2-40B4-BE49-F238E27FC236}">
                <a16:creationId xmlns:a16="http://schemas.microsoft.com/office/drawing/2014/main" id="{60CC9F94-78D0-E24D-A052-7EB96C3FF446}"/>
              </a:ext>
            </a:extLst>
          </p:cNvPr>
          <p:cNvSpPr>
            <a:spLocks noGrp="1"/>
          </p:cNvSpPr>
          <p:nvPr>
            <p:ph idx="1"/>
          </p:nvPr>
        </p:nvSpPr>
        <p:spPr/>
        <p:txBody>
          <a:bodyPr>
            <a:normAutofit fontScale="70000" lnSpcReduction="20000"/>
          </a:bodyPr>
          <a:lstStyle/>
          <a:p>
            <a:endParaRPr lang="fr-FR" sz="2800" dirty="0"/>
          </a:p>
          <a:p>
            <a:r>
              <a:rPr lang="fr-FR" sz="2800" dirty="0"/>
              <a:t>En France, importance du rationalisme de Descartes et des Lumières (le romantisme s’y oppose), Pas de rapport dans le CC en 1804, </a:t>
            </a:r>
          </a:p>
          <a:p>
            <a:r>
              <a:rPr lang="fr-FR" sz="2800" dirty="0"/>
              <a:t>Le lien de filiation est récent (1972-2005), la notion de filiation ne vient pas du droit romain, filiation entre le père et le fils dans la trinité, </a:t>
            </a:r>
            <a:r>
              <a:rPr lang="fr-FR" sz="2800" dirty="0" err="1"/>
              <a:t>Hugoccio</a:t>
            </a:r>
            <a:r>
              <a:rPr lang="fr-FR" sz="2800" dirty="0"/>
              <a:t> 12° s. </a:t>
            </a:r>
          </a:p>
          <a:p>
            <a:r>
              <a:rPr lang="fr-FR" sz="2800" dirty="0"/>
              <a:t>Chez Thomas d’Aquin relation entre personnes objet du droit, chez </a:t>
            </a:r>
            <a:r>
              <a:rPr lang="fr-FR" sz="2800" dirty="0" err="1"/>
              <a:t>Ockam</a:t>
            </a:r>
            <a:r>
              <a:rPr lang="fr-FR" sz="2800" dirty="0"/>
              <a:t> relation n’existe pas seulement individu origine du droit subjectif.</a:t>
            </a:r>
          </a:p>
          <a:p>
            <a:r>
              <a:rPr lang="fr-FR" sz="2800" dirty="0"/>
              <a:t>En France, la notion de rapport de droit après BGB(pourtant pays romantique par excellence pour les chinois, passion pour Victor Hugo) </a:t>
            </a:r>
          </a:p>
          <a:p>
            <a:pPr marL="0" indent="0">
              <a:buNone/>
            </a:pPr>
            <a:endParaRPr lang="fr-FR" sz="2800" dirty="0"/>
          </a:p>
          <a:p>
            <a:endParaRPr lang="fr-FR" sz="2800" dirty="0"/>
          </a:p>
        </p:txBody>
      </p:sp>
      <p:sp>
        <p:nvSpPr>
          <p:cNvPr id="4" name="Espace réservé de la date 3">
            <a:extLst>
              <a:ext uri="{FF2B5EF4-FFF2-40B4-BE49-F238E27FC236}">
                <a16:creationId xmlns:a16="http://schemas.microsoft.com/office/drawing/2014/main" id="{DE27176B-1F8C-764F-8D14-62C3C56D0199}"/>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A9758975-092A-C844-86CB-1DC1D840B9EB}"/>
              </a:ext>
            </a:extLst>
          </p:cNvPr>
          <p:cNvSpPr>
            <a:spLocks noGrp="1"/>
          </p:cNvSpPr>
          <p:nvPr>
            <p:ph type="sldNum" sz="quarter" idx="12"/>
          </p:nvPr>
        </p:nvSpPr>
        <p:spPr/>
        <p:txBody>
          <a:bodyPr/>
          <a:lstStyle/>
          <a:p>
            <a:fld id="{7F5CE407-6216-4202-80E4-A30DC2F709B2}" type="slidenum">
              <a:rPr lang="en-US" smtClean="0"/>
              <a:t>28</a:t>
            </a:fld>
            <a:endParaRPr lang="en-US"/>
          </a:p>
        </p:txBody>
      </p:sp>
    </p:spTree>
    <p:extLst>
      <p:ext uri="{BB962C8B-B14F-4D97-AF65-F5344CB8AC3E}">
        <p14:creationId xmlns:p14="http://schemas.microsoft.com/office/powerpoint/2010/main" val="2563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200" dirty="0"/>
              <a:t>Article 7 : </a:t>
            </a:r>
            <a:r>
              <a:rPr lang="en-US" sz="3200" dirty="0" err="1"/>
              <a:t>Contenu</a:t>
            </a:r>
            <a:r>
              <a:rPr lang="en-US" sz="3200" dirty="0"/>
              <a:t> du rapport de droit</a:t>
            </a:r>
          </a:p>
        </p:txBody>
      </p:sp>
      <p:sp>
        <p:nvSpPr>
          <p:cNvPr id="3" name="Espace réservé du contenu 2"/>
          <p:cNvSpPr>
            <a:spLocks noGrp="1"/>
          </p:cNvSpPr>
          <p:nvPr>
            <p:ph idx="1"/>
          </p:nvPr>
        </p:nvSpPr>
        <p:spPr/>
        <p:txBody>
          <a:bodyPr>
            <a:normAutofit/>
          </a:bodyPr>
          <a:lstStyle/>
          <a:p>
            <a:endParaRPr lang="fr-FR" dirty="0"/>
          </a:p>
          <a:p>
            <a:r>
              <a:rPr lang="fr-FR" sz="2400" dirty="0"/>
              <a:t>« La condition d’un être humain dans la vie est constitué par le rapport juridique qu'il a avec les personnes qui l'entourent, c'est-à-dire par les devoirs qui, imposés d'un côté, font naître de l'autre des droits ou des pouvoirs»</a:t>
            </a:r>
          </a:p>
          <a:p>
            <a:pPr marL="0" indent="0">
              <a:buNone/>
            </a:pPr>
            <a:endParaRPr lang="fr-FR" sz="2400" dirty="0"/>
          </a:p>
          <a:p>
            <a:pPr marL="0" indent="0" algn="r">
              <a:buNone/>
            </a:pPr>
            <a:r>
              <a:rPr lang="fr-FR" dirty="0"/>
              <a:t> </a:t>
            </a:r>
            <a:r>
              <a:rPr lang="fr-FR" sz="1900" dirty="0"/>
              <a:t>Bentham Introduction aux principes de morale et de législation p. 258 </a:t>
            </a:r>
          </a:p>
          <a:p>
            <a:endParaRPr lang="fr-FR" dirty="0"/>
          </a:p>
        </p:txBody>
      </p:sp>
      <p:sp>
        <p:nvSpPr>
          <p:cNvPr id="4" name="Espace réservé de la date 3"/>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p:cNvSpPr>
            <a:spLocks noGrp="1"/>
          </p:cNvSpPr>
          <p:nvPr>
            <p:ph type="sldNum" sz="quarter" idx="12"/>
          </p:nvPr>
        </p:nvSpPr>
        <p:spPr/>
        <p:txBody>
          <a:bodyPr/>
          <a:lstStyle/>
          <a:p>
            <a:fld id="{7F5CE407-6216-4202-80E4-A30DC2F709B2}" type="slidenum">
              <a:rPr lang="en-US" smtClean="0"/>
              <a:t>29</a:t>
            </a:fld>
            <a:endParaRPr lang="en-US"/>
          </a:p>
        </p:txBody>
      </p:sp>
    </p:spTree>
    <p:extLst>
      <p:ext uri="{BB962C8B-B14F-4D97-AF65-F5344CB8AC3E}">
        <p14:creationId xmlns:p14="http://schemas.microsoft.com/office/powerpoint/2010/main" val="1715877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02D440-4F8E-6D49-BA22-78335447F6EB}"/>
              </a:ext>
            </a:extLst>
          </p:cNvPr>
          <p:cNvSpPr>
            <a:spLocks noGrp="1"/>
          </p:cNvSpPr>
          <p:nvPr>
            <p:ph type="title"/>
          </p:nvPr>
        </p:nvSpPr>
        <p:spPr/>
        <p:txBody>
          <a:bodyPr/>
          <a:lstStyle/>
          <a:p>
            <a:r>
              <a:rPr lang="fr-FR" dirty="0" err="1"/>
              <a:t>Oudropo.com</a:t>
            </a:r>
            <a:endParaRPr lang="fr-FR" dirty="0"/>
          </a:p>
        </p:txBody>
      </p:sp>
      <p:pic>
        <p:nvPicPr>
          <p:cNvPr id="6" name="Espace réservé du contenu 5">
            <a:extLst>
              <a:ext uri="{FF2B5EF4-FFF2-40B4-BE49-F238E27FC236}">
                <a16:creationId xmlns:a16="http://schemas.microsoft.com/office/drawing/2014/main" id="{D5C2990D-CA41-8F40-9C8D-C00D56DA0F81}"/>
              </a:ext>
            </a:extLst>
          </p:cNvPr>
          <p:cNvPicPr>
            <a:picLocks noGrp="1" noChangeAspect="1"/>
          </p:cNvPicPr>
          <p:nvPr>
            <p:ph idx="1"/>
          </p:nvPr>
        </p:nvPicPr>
        <p:blipFill>
          <a:blip r:embed="rId2"/>
          <a:stretch>
            <a:fillRect/>
          </a:stretch>
        </p:blipFill>
        <p:spPr>
          <a:xfrm>
            <a:off x="731838" y="2143380"/>
            <a:ext cx="7680325" cy="3852353"/>
          </a:xfrm>
          <a:prstGeom prst="rect">
            <a:avLst/>
          </a:prstGeom>
        </p:spPr>
      </p:pic>
      <p:sp>
        <p:nvSpPr>
          <p:cNvPr id="4" name="Espace réservé de la date 3">
            <a:extLst>
              <a:ext uri="{FF2B5EF4-FFF2-40B4-BE49-F238E27FC236}">
                <a16:creationId xmlns:a16="http://schemas.microsoft.com/office/drawing/2014/main" id="{C2361FEC-A454-5948-BCAF-C17F3B66FC2C}"/>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586EAC90-73D6-9444-9542-939446283594}"/>
              </a:ext>
            </a:extLst>
          </p:cNvPr>
          <p:cNvSpPr>
            <a:spLocks noGrp="1"/>
          </p:cNvSpPr>
          <p:nvPr>
            <p:ph type="sldNum" sz="quarter" idx="12"/>
          </p:nvPr>
        </p:nvSpPr>
        <p:spPr/>
        <p:txBody>
          <a:bodyPr/>
          <a:lstStyle/>
          <a:p>
            <a:fld id="{7F5CE407-6216-4202-80E4-A30DC2F709B2}" type="slidenum">
              <a:rPr lang="en-US" smtClean="0"/>
              <a:t>3</a:t>
            </a:fld>
            <a:endParaRPr lang="en-US"/>
          </a:p>
        </p:txBody>
      </p:sp>
    </p:spTree>
    <p:extLst>
      <p:ext uri="{BB962C8B-B14F-4D97-AF65-F5344CB8AC3E}">
        <p14:creationId xmlns:p14="http://schemas.microsoft.com/office/powerpoint/2010/main" val="350023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632870-039D-C843-ACAE-CCB63F60FAD1}"/>
              </a:ext>
            </a:extLst>
          </p:cNvPr>
          <p:cNvSpPr>
            <a:spLocks noGrp="1"/>
          </p:cNvSpPr>
          <p:nvPr>
            <p:ph type="title"/>
          </p:nvPr>
        </p:nvSpPr>
        <p:spPr/>
        <p:txBody>
          <a:bodyPr>
            <a:normAutofit fontScale="90000"/>
          </a:bodyPr>
          <a:lstStyle/>
          <a:p>
            <a:r>
              <a:rPr lang="fr-FR" dirty="0"/>
              <a:t>Récital 7.- Bentham (1748-1832) et Blackstone (1723-1780)</a:t>
            </a:r>
          </a:p>
        </p:txBody>
      </p:sp>
      <p:pic>
        <p:nvPicPr>
          <p:cNvPr id="6" name="Espace réservé du contenu 5">
            <a:extLst>
              <a:ext uri="{FF2B5EF4-FFF2-40B4-BE49-F238E27FC236}">
                <a16:creationId xmlns:a16="http://schemas.microsoft.com/office/drawing/2014/main" id="{AD8B67F4-766A-764A-8151-2B07A41B6601}"/>
              </a:ext>
            </a:extLst>
          </p:cNvPr>
          <p:cNvPicPr>
            <a:picLocks noGrp="1" noChangeAspect="1"/>
          </p:cNvPicPr>
          <p:nvPr>
            <p:ph idx="1"/>
          </p:nvPr>
        </p:nvPicPr>
        <p:blipFill>
          <a:blip r:embed="rId2"/>
          <a:stretch>
            <a:fillRect/>
          </a:stretch>
        </p:blipFill>
        <p:spPr>
          <a:xfrm>
            <a:off x="176067" y="1851508"/>
            <a:ext cx="4532984" cy="4898914"/>
          </a:xfrm>
          <a:prstGeom prst="rect">
            <a:avLst/>
          </a:prstGeom>
        </p:spPr>
      </p:pic>
      <p:sp>
        <p:nvSpPr>
          <p:cNvPr id="4" name="Espace réservé de la date 3">
            <a:extLst>
              <a:ext uri="{FF2B5EF4-FFF2-40B4-BE49-F238E27FC236}">
                <a16:creationId xmlns:a16="http://schemas.microsoft.com/office/drawing/2014/main" id="{470C1150-4C6F-5846-A3AF-2F0603E749AB}"/>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B9E0380C-441C-C84B-98AD-BEE0A2051ABF}"/>
              </a:ext>
            </a:extLst>
          </p:cNvPr>
          <p:cNvSpPr>
            <a:spLocks noGrp="1"/>
          </p:cNvSpPr>
          <p:nvPr>
            <p:ph type="sldNum" sz="quarter" idx="12"/>
          </p:nvPr>
        </p:nvSpPr>
        <p:spPr/>
        <p:txBody>
          <a:bodyPr/>
          <a:lstStyle/>
          <a:p>
            <a:fld id="{7F5CE407-6216-4202-80E4-A30DC2F709B2}" type="slidenum">
              <a:rPr lang="en-US" smtClean="0"/>
              <a:t>30</a:t>
            </a:fld>
            <a:endParaRPr lang="en-US"/>
          </a:p>
        </p:txBody>
      </p:sp>
      <p:pic>
        <p:nvPicPr>
          <p:cNvPr id="8" name="Image 7">
            <a:extLst>
              <a:ext uri="{FF2B5EF4-FFF2-40B4-BE49-F238E27FC236}">
                <a16:creationId xmlns:a16="http://schemas.microsoft.com/office/drawing/2014/main" id="{85168153-DC1D-914B-B167-AF2732B1E44E}"/>
              </a:ext>
            </a:extLst>
          </p:cNvPr>
          <p:cNvPicPr>
            <a:picLocks noChangeAspect="1"/>
          </p:cNvPicPr>
          <p:nvPr/>
        </p:nvPicPr>
        <p:blipFill>
          <a:blip r:embed="rId3"/>
          <a:stretch>
            <a:fillRect/>
          </a:stretch>
        </p:blipFill>
        <p:spPr>
          <a:xfrm>
            <a:off x="4859525" y="1851508"/>
            <a:ext cx="4108408" cy="4980468"/>
          </a:xfrm>
          <a:prstGeom prst="rect">
            <a:avLst/>
          </a:prstGeom>
        </p:spPr>
      </p:pic>
    </p:spTree>
    <p:extLst>
      <p:ext uri="{BB962C8B-B14F-4D97-AF65-F5344CB8AC3E}">
        <p14:creationId xmlns:p14="http://schemas.microsoft.com/office/powerpoint/2010/main" val="2777639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DB828-0BD2-0C44-84D3-FA38B3BE790D}"/>
              </a:ext>
            </a:extLst>
          </p:cNvPr>
          <p:cNvSpPr>
            <a:spLocks noGrp="1"/>
          </p:cNvSpPr>
          <p:nvPr>
            <p:ph type="title"/>
          </p:nvPr>
        </p:nvSpPr>
        <p:spPr/>
        <p:txBody>
          <a:bodyPr/>
          <a:lstStyle/>
          <a:p>
            <a:r>
              <a:rPr lang="fr-FR" dirty="0"/>
              <a:t>Commentaire (par Brian Cox)</a:t>
            </a:r>
          </a:p>
        </p:txBody>
      </p:sp>
      <p:sp>
        <p:nvSpPr>
          <p:cNvPr id="3" name="Espace réservé du contenu 2">
            <a:extLst>
              <a:ext uri="{FF2B5EF4-FFF2-40B4-BE49-F238E27FC236}">
                <a16:creationId xmlns:a16="http://schemas.microsoft.com/office/drawing/2014/main" id="{76250100-1485-224D-9D46-ACCD017C26D5}"/>
              </a:ext>
            </a:extLst>
          </p:cNvPr>
          <p:cNvSpPr>
            <a:spLocks noGrp="1"/>
          </p:cNvSpPr>
          <p:nvPr>
            <p:ph idx="1"/>
          </p:nvPr>
        </p:nvSpPr>
        <p:spPr>
          <a:xfrm>
            <a:off x="731520" y="1543792"/>
            <a:ext cx="7680960" cy="4491248"/>
          </a:xfrm>
        </p:spPr>
        <p:txBody>
          <a:bodyPr>
            <a:noAutofit/>
          </a:bodyPr>
          <a:lstStyle/>
          <a:p>
            <a:r>
              <a:rPr lang="fr-FR" sz="2000" dirty="0"/>
              <a:t>« Les étudiants en droit qui jettent un coup d'œil aux écrits de Bentham pourraient bien se demander si ceux-ci expliquent mieux les relations entre tuteur et curateur que l'exposé antérieur de Blackstone. L'antipathie bien connue de Bentham à l'égard de Blackstone peut expliquer en partie pourquoi il a jugé nécessaire d'écrire sur le même sujet, sans, à aucun moment, reconnaître l’existence des propos antérieurs de Blackstone ».  </a:t>
            </a:r>
          </a:p>
          <a:p>
            <a:r>
              <a:rPr lang="fr-FR" sz="2400" dirty="0"/>
              <a:t>Bentham : antiromantique, mais a influencé la défense de la nature et ses idées se croisent avec Coleridge.</a:t>
            </a:r>
          </a:p>
          <a:p>
            <a:r>
              <a:rPr lang="fr-FR" sz="2400" dirty="0"/>
              <a:t>Wordsworth : I </a:t>
            </a:r>
            <a:r>
              <a:rPr lang="fr-FR" sz="2400" dirty="0" err="1"/>
              <a:t>wandered</a:t>
            </a:r>
            <a:r>
              <a:rPr lang="fr-FR" sz="2400" dirty="0"/>
              <a:t> </a:t>
            </a:r>
            <a:r>
              <a:rPr lang="fr-FR" sz="2400" dirty="0" err="1"/>
              <a:t>lonely</a:t>
            </a:r>
            <a:r>
              <a:rPr lang="fr-FR" sz="2400" dirty="0"/>
              <a:t> as a cloud.</a:t>
            </a:r>
          </a:p>
          <a:p>
            <a:endParaRPr lang="fr-FR" sz="2400" dirty="0"/>
          </a:p>
        </p:txBody>
      </p:sp>
      <p:sp>
        <p:nvSpPr>
          <p:cNvPr id="4" name="Espace réservé de la date 3">
            <a:extLst>
              <a:ext uri="{FF2B5EF4-FFF2-40B4-BE49-F238E27FC236}">
                <a16:creationId xmlns:a16="http://schemas.microsoft.com/office/drawing/2014/main" id="{A79333F2-2585-0A4E-8CB5-F60A086C40E2}"/>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7FC294BA-E4A2-FA49-8DDD-C46AE1ECE584}"/>
              </a:ext>
            </a:extLst>
          </p:cNvPr>
          <p:cNvSpPr>
            <a:spLocks noGrp="1"/>
          </p:cNvSpPr>
          <p:nvPr>
            <p:ph type="sldNum" sz="quarter" idx="12"/>
          </p:nvPr>
        </p:nvSpPr>
        <p:spPr/>
        <p:txBody>
          <a:bodyPr/>
          <a:lstStyle/>
          <a:p>
            <a:fld id="{7F5CE407-6216-4202-80E4-A30DC2F709B2}" type="slidenum">
              <a:rPr lang="en-US" smtClean="0"/>
              <a:t>31</a:t>
            </a:fld>
            <a:endParaRPr lang="en-US"/>
          </a:p>
        </p:txBody>
      </p:sp>
    </p:spTree>
    <p:extLst>
      <p:ext uri="{BB962C8B-B14F-4D97-AF65-F5344CB8AC3E}">
        <p14:creationId xmlns:p14="http://schemas.microsoft.com/office/powerpoint/2010/main" val="413025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FF9D18-7310-E542-BDBD-BF793D178F61}"/>
              </a:ext>
            </a:extLst>
          </p:cNvPr>
          <p:cNvSpPr>
            <a:spLocks noGrp="1"/>
          </p:cNvSpPr>
          <p:nvPr>
            <p:ph type="title"/>
          </p:nvPr>
        </p:nvSpPr>
        <p:spPr/>
        <p:txBody>
          <a:bodyPr/>
          <a:lstStyle/>
          <a:p>
            <a:pPr algn="ctr"/>
            <a:r>
              <a:rPr lang="fr-FR" dirty="0"/>
              <a:t>Article 8 Relation contractuelle</a:t>
            </a:r>
          </a:p>
        </p:txBody>
      </p:sp>
      <p:sp>
        <p:nvSpPr>
          <p:cNvPr id="3" name="Espace réservé du contenu 2">
            <a:extLst>
              <a:ext uri="{FF2B5EF4-FFF2-40B4-BE49-F238E27FC236}">
                <a16:creationId xmlns:a16="http://schemas.microsoft.com/office/drawing/2014/main" id="{7C4F4FFD-FE1D-4342-A1B5-85D36A8E9BDA}"/>
              </a:ext>
            </a:extLst>
          </p:cNvPr>
          <p:cNvSpPr>
            <a:spLocks noGrp="1"/>
          </p:cNvSpPr>
          <p:nvPr>
            <p:ph idx="1"/>
          </p:nvPr>
        </p:nvSpPr>
        <p:spPr/>
        <p:txBody>
          <a:bodyPr>
            <a:normAutofit/>
          </a:bodyPr>
          <a:lstStyle/>
          <a:p>
            <a:r>
              <a:rPr lang="fr-FR" sz="3200" dirty="0"/>
              <a:t>Le contrat est l’accord entre deux ou plusieurs parties ayant pour but de constituer, modifier ou éteindre un rapport juridique ayant un contenu patrimonial. </a:t>
            </a:r>
          </a:p>
          <a:p>
            <a:pPr marL="0" indent="0" algn="r">
              <a:buNone/>
            </a:pPr>
            <a:r>
              <a:rPr lang="fr-FR" sz="2400" dirty="0"/>
              <a:t>code civil italien 1942, art. 1321</a:t>
            </a:r>
          </a:p>
        </p:txBody>
      </p:sp>
      <p:sp>
        <p:nvSpPr>
          <p:cNvPr id="4" name="Espace réservé de la date 3">
            <a:extLst>
              <a:ext uri="{FF2B5EF4-FFF2-40B4-BE49-F238E27FC236}">
                <a16:creationId xmlns:a16="http://schemas.microsoft.com/office/drawing/2014/main" id="{16576B12-72D1-0944-AB61-C41E127AE138}"/>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231A74C2-DA8D-D542-AF9F-725BD5776410}"/>
              </a:ext>
            </a:extLst>
          </p:cNvPr>
          <p:cNvSpPr>
            <a:spLocks noGrp="1"/>
          </p:cNvSpPr>
          <p:nvPr>
            <p:ph type="sldNum" sz="quarter" idx="12"/>
          </p:nvPr>
        </p:nvSpPr>
        <p:spPr/>
        <p:txBody>
          <a:bodyPr/>
          <a:lstStyle/>
          <a:p>
            <a:fld id="{7F5CE407-6216-4202-80E4-A30DC2F709B2}" type="slidenum">
              <a:rPr lang="en-US" smtClean="0"/>
              <a:t>32</a:t>
            </a:fld>
            <a:endParaRPr lang="en-US"/>
          </a:p>
        </p:txBody>
      </p:sp>
    </p:spTree>
    <p:extLst>
      <p:ext uri="{BB962C8B-B14F-4D97-AF65-F5344CB8AC3E}">
        <p14:creationId xmlns:p14="http://schemas.microsoft.com/office/powerpoint/2010/main" val="627827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2B6A9F-1267-1D41-8E8A-67C13229F4D7}"/>
              </a:ext>
            </a:extLst>
          </p:cNvPr>
          <p:cNvSpPr>
            <a:spLocks noGrp="1"/>
          </p:cNvSpPr>
          <p:nvPr>
            <p:ph type="title"/>
          </p:nvPr>
        </p:nvSpPr>
        <p:spPr>
          <a:xfrm>
            <a:off x="731520" y="642593"/>
            <a:ext cx="7680960" cy="1696845"/>
          </a:xfrm>
        </p:spPr>
        <p:txBody>
          <a:bodyPr>
            <a:normAutofit fontScale="90000"/>
          </a:bodyPr>
          <a:lstStyle/>
          <a:p>
            <a:r>
              <a:rPr lang="fr-FR" dirty="0"/>
              <a:t>Récital 8.- Manzoni petit fils de Beccaria I </a:t>
            </a:r>
            <a:r>
              <a:rPr lang="fr-FR" dirty="0" err="1"/>
              <a:t>promessi</a:t>
            </a:r>
            <a:r>
              <a:rPr lang="fr-FR" dirty="0"/>
              <a:t> </a:t>
            </a:r>
            <a:r>
              <a:rPr lang="fr-FR" dirty="0" err="1"/>
              <a:t>sposi</a:t>
            </a:r>
            <a:r>
              <a:rPr lang="fr-FR" dirty="0"/>
              <a:t> 1840, romantisme italien, </a:t>
            </a:r>
            <a:r>
              <a:rPr lang="fr-FR" dirty="0" err="1"/>
              <a:t>risorgimento</a:t>
            </a:r>
            <a:r>
              <a:rPr lang="fr-FR" dirty="0"/>
              <a:t>, langue italienne</a:t>
            </a:r>
            <a:br>
              <a:rPr lang="fr-FR" dirty="0"/>
            </a:br>
            <a:endParaRPr lang="fr-FR" dirty="0"/>
          </a:p>
        </p:txBody>
      </p:sp>
      <p:sp>
        <p:nvSpPr>
          <p:cNvPr id="3" name="Espace réservé du contenu 2">
            <a:extLst>
              <a:ext uri="{FF2B5EF4-FFF2-40B4-BE49-F238E27FC236}">
                <a16:creationId xmlns:a16="http://schemas.microsoft.com/office/drawing/2014/main" id="{965324D4-E6E9-C742-8F6C-D0DC836F19AF}"/>
              </a:ext>
            </a:extLst>
          </p:cNvPr>
          <p:cNvSpPr>
            <a:spLocks noGrp="1"/>
          </p:cNvSpPr>
          <p:nvPr>
            <p:ph idx="1"/>
          </p:nvPr>
        </p:nvSpPr>
        <p:spPr>
          <a:xfrm>
            <a:off x="731520" y="2505694"/>
            <a:ext cx="7680960" cy="3529346"/>
          </a:xfrm>
        </p:spPr>
        <p:txBody>
          <a:bodyPr>
            <a:normAutofit fontScale="62500" lnSpcReduction="20000"/>
          </a:bodyPr>
          <a:lstStyle/>
          <a:p>
            <a:r>
              <a:rPr lang="fr-FR" sz="2900" dirty="0"/>
              <a:t>Chapitre 32 « les cadavres épars ou des tas de cadavres, toujours devant les yeux, toujours sous les pas des vivants, faisaient de toute la ville comme un seul et vaste tombeau, c’était quelque chose de plus triste encore, c’était une calamité plus hideuse que cette défiance ennemie où l’on était à l’égard les uns des autres, ce déchaînement de soupçons et ce qu’ils avaient de monstrueux… Ce n’était pas seulement de son voisin, de son ami, de son hôte que l’on prenait ombrage ; les noms mêmes les plus doux, les liens d’amour parmi les hommes, ceux qui unissent l’époux et l’épouse, le père et son fils, le frère et son frère n’inspiraient plus que de la terreur. »</a:t>
            </a:r>
          </a:p>
          <a:p>
            <a:r>
              <a:rPr lang="fr-FR" sz="2900" dirty="0" err="1"/>
              <a:t>Chap</a:t>
            </a:r>
            <a:r>
              <a:rPr lang="fr-FR" sz="2900" dirty="0"/>
              <a:t> 36 p. 659 « non siam più </a:t>
            </a:r>
            <a:r>
              <a:rPr lang="fr-FR" sz="2900" dirty="0" err="1"/>
              <a:t>noi</a:t>
            </a:r>
            <a:r>
              <a:rPr lang="fr-FR" sz="2900" dirty="0"/>
              <a:t> ? » nous ne sommes plus nous ?</a:t>
            </a:r>
          </a:p>
          <a:p>
            <a:r>
              <a:rPr lang="fr-FR" sz="2900" dirty="0"/>
              <a:t>Chap. </a:t>
            </a:r>
            <a:r>
              <a:rPr lang="fr-FR" sz="2900"/>
              <a:t>38 « Mais </a:t>
            </a:r>
            <a:r>
              <a:rPr lang="fr-FR" sz="2900" dirty="0"/>
              <a:t>on dirait que la peste s’était chargée de raccommoder tout ce qu’il faisait </a:t>
            </a:r>
            <a:r>
              <a:rPr lang="fr-FR" sz="2900"/>
              <a:t>de travers ».</a:t>
            </a:r>
            <a:br>
              <a:rPr lang="fr-FR" dirty="0"/>
            </a:br>
            <a:endParaRPr lang="fr-FR" dirty="0"/>
          </a:p>
          <a:p>
            <a:endParaRPr lang="fr-FR" dirty="0"/>
          </a:p>
          <a:p>
            <a:endParaRPr lang="fr-FR" dirty="0"/>
          </a:p>
        </p:txBody>
      </p:sp>
      <p:sp>
        <p:nvSpPr>
          <p:cNvPr id="4" name="Espace réservé de la date 3">
            <a:extLst>
              <a:ext uri="{FF2B5EF4-FFF2-40B4-BE49-F238E27FC236}">
                <a16:creationId xmlns:a16="http://schemas.microsoft.com/office/drawing/2014/main" id="{C09F8A10-9A98-DF4E-91A9-F3A8977EED58}"/>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4CAC58B4-B810-6442-8D65-0C1D721CFA18}"/>
              </a:ext>
            </a:extLst>
          </p:cNvPr>
          <p:cNvSpPr>
            <a:spLocks noGrp="1"/>
          </p:cNvSpPr>
          <p:nvPr>
            <p:ph type="sldNum" sz="quarter" idx="12"/>
          </p:nvPr>
        </p:nvSpPr>
        <p:spPr/>
        <p:txBody>
          <a:bodyPr/>
          <a:lstStyle/>
          <a:p>
            <a:fld id="{7F5CE407-6216-4202-80E4-A30DC2F709B2}" type="slidenum">
              <a:rPr lang="en-US" smtClean="0"/>
              <a:t>33</a:t>
            </a:fld>
            <a:endParaRPr lang="en-US"/>
          </a:p>
        </p:txBody>
      </p:sp>
    </p:spTree>
    <p:extLst>
      <p:ext uri="{BB962C8B-B14F-4D97-AF65-F5344CB8AC3E}">
        <p14:creationId xmlns:p14="http://schemas.microsoft.com/office/powerpoint/2010/main" val="317830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13E9F-BE2C-E143-9D64-D9B3B2269DB9}"/>
              </a:ext>
            </a:extLst>
          </p:cNvPr>
          <p:cNvSpPr>
            <a:spLocks noGrp="1"/>
          </p:cNvSpPr>
          <p:nvPr>
            <p:ph type="title"/>
          </p:nvPr>
        </p:nvSpPr>
        <p:spPr/>
        <p:txBody>
          <a:bodyPr>
            <a:normAutofit/>
          </a:bodyPr>
          <a:lstStyle/>
          <a:p>
            <a:r>
              <a:rPr lang="fr-FR" sz="3200" dirty="0" err="1"/>
              <a:t>Recital</a:t>
            </a:r>
            <a:r>
              <a:rPr lang="fr-FR" sz="3200" dirty="0"/>
              <a:t> 8 Mario </a:t>
            </a:r>
            <a:r>
              <a:rPr lang="fr-FR" sz="3200" dirty="0" err="1"/>
              <a:t>Allara</a:t>
            </a:r>
            <a:r>
              <a:rPr lang="fr-FR" sz="3200" dirty="0"/>
              <a:t> (1902-1973)</a:t>
            </a:r>
          </a:p>
        </p:txBody>
      </p:sp>
      <p:sp>
        <p:nvSpPr>
          <p:cNvPr id="3" name="Espace réservé du contenu 2">
            <a:extLst>
              <a:ext uri="{FF2B5EF4-FFF2-40B4-BE49-F238E27FC236}">
                <a16:creationId xmlns:a16="http://schemas.microsoft.com/office/drawing/2014/main" id="{8E86A166-2910-B84F-8F5A-9AA5902C134A}"/>
              </a:ext>
            </a:extLst>
          </p:cNvPr>
          <p:cNvSpPr>
            <a:spLocks noGrp="1"/>
          </p:cNvSpPr>
          <p:nvPr>
            <p:ph idx="1"/>
          </p:nvPr>
        </p:nvSpPr>
        <p:spPr>
          <a:xfrm>
            <a:off x="549275" y="1600201"/>
            <a:ext cx="6236536" cy="4343400"/>
          </a:xfrm>
        </p:spPr>
        <p:txBody>
          <a:bodyPr>
            <a:normAutofit/>
          </a:bodyPr>
          <a:lstStyle/>
          <a:p>
            <a:pPr marL="0" indent="0" algn="just">
              <a:buNone/>
            </a:pPr>
            <a:r>
              <a:rPr lang="fr-FR" sz="2000" dirty="0"/>
              <a:t>Formé à la méthode pandectiste, approche dogmatique du droit, le rapport de droit est fondamental. Participe à la commission pour le nouveau code civil. Défenseur de l’université pendant la période fasciste et résistant pendant la guerre, il devient recteur de l’université de Turin en 45. L’unification du droit italien fait suite à l’unification de la langue.</a:t>
            </a:r>
          </a:p>
          <a:p>
            <a:pPr marL="0" indent="0" algn="just">
              <a:buNone/>
            </a:pPr>
            <a:r>
              <a:rPr lang="fr-FR" sz="2000" dirty="0">
                <a:highlight>
                  <a:srgbClr val="FFFF00"/>
                </a:highlight>
              </a:rPr>
              <a:t>Soupçonné en 1971 de complicité de détournement de fond en tant que recteur. Un procès commence mais i</a:t>
            </a:r>
            <a:r>
              <a:rPr lang="fr-FR" sz="2000" dirty="0">
                <a:highlight>
                  <a:srgbClr val="00FF00"/>
                </a:highlight>
              </a:rPr>
              <a:t>l meurt deux ans après de maladie sans avoir pu établir son innocence. </a:t>
            </a:r>
          </a:p>
          <a:p>
            <a:endParaRPr lang="fr-FR" dirty="0"/>
          </a:p>
        </p:txBody>
      </p:sp>
      <p:sp>
        <p:nvSpPr>
          <p:cNvPr id="4" name="Espace réservé de la date 3">
            <a:extLst>
              <a:ext uri="{FF2B5EF4-FFF2-40B4-BE49-F238E27FC236}">
                <a16:creationId xmlns:a16="http://schemas.microsoft.com/office/drawing/2014/main" id="{FD770092-0CF4-504A-8426-777BA730240D}"/>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54063647-3248-A743-95D3-9D64E3D0617E}"/>
              </a:ext>
            </a:extLst>
          </p:cNvPr>
          <p:cNvSpPr>
            <a:spLocks noGrp="1"/>
          </p:cNvSpPr>
          <p:nvPr>
            <p:ph type="sldNum" sz="quarter" idx="12"/>
          </p:nvPr>
        </p:nvSpPr>
        <p:spPr/>
        <p:txBody>
          <a:bodyPr/>
          <a:lstStyle/>
          <a:p>
            <a:fld id="{7F5CE407-6216-4202-80E4-A30DC2F709B2}" type="slidenum">
              <a:rPr lang="en-US" smtClean="0"/>
              <a:t>34</a:t>
            </a:fld>
            <a:endParaRPr lang="en-US"/>
          </a:p>
        </p:txBody>
      </p:sp>
      <p:pic>
        <p:nvPicPr>
          <p:cNvPr id="6" name="Image 5">
            <a:extLst>
              <a:ext uri="{FF2B5EF4-FFF2-40B4-BE49-F238E27FC236}">
                <a16:creationId xmlns:a16="http://schemas.microsoft.com/office/drawing/2014/main" id="{E42A40A5-E808-8B4A-93A2-09751DEF88C0}"/>
              </a:ext>
            </a:extLst>
          </p:cNvPr>
          <p:cNvPicPr>
            <a:picLocks noChangeAspect="1"/>
          </p:cNvPicPr>
          <p:nvPr/>
        </p:nvPicPr>
        <p:blipFill>
          <a:blip r:embed="rId2"/>
          <a:stretch>
            <a:fillRect/>
          </a:stretch>
        </p:blipFill>
        <p:spPr>
          <a:xfrm>
            <a:off x="6701588" y="1913020"/>
            <a:ext cx="2276485" cy="3212432"/>
          </a:xfrm>
          <a:prstGeom prst="rect">
            <a:avLst/>
          </a:prstGeom>
        </p:spPr>
      </p:pic>
    </p:spTree>
    <p:extLst>
      <p:ext uri="{BB962C8B-B14F-4D97-AF65-F5344CB8AC3E}">
        <p14:creationId xmlns:p14="http://schemas.microsoft.com/office/powerpoint/2010/main" val="33920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35EF4-9049-F04F-9BC4-CD8CE5E69599}"/>
              </a:ext>
            </a:extLst>
          </p:cNvPr>
          <p:cNvSpPr>
            <a:spLocks noGrp="1"/>
          </p:cNvSpPr>
          <p:nvPr>
            <p:ph type="title"/>
          </p:nvPr>
        </p:nvSpPr>
        <p:spPr/>
        <p:txBody>
          <a:bodyPr/>
          <a:lstStyle/>
          <a:p>
            <a:r>
              <a:rPr lang="fr-FR" dirty="0"/>
              <a:t>Récital 9.- Philosophes</a:t>
            </a:r>
          </a:p>
        </p:txBody>
      </p:sp>
      <p:sp>
        <p:nvSpPr>
          <p:cNvPr id="3" name="Espace réservé du contenu 2">
            <a:extLst>
              <a:ext uri="{FF2B5EF4-FFF2-40B4-BE49-F238E27FC236}">
                <a16:creationId xmlns:a16="http://schemas.microsoft.com/office/drawing/2014/main" id="{BB9DE251-E6DF-8749-A76D-A4F51805C681}"/>
              </a:ext>
            </a:extLst>
          </p:cNvPr>
          <p:cNvSpPr>
            <a:spLocks noGrp="1"/>
          </p:cNvSpPr>
          <p:nvPr>
            <p:ph idx="1"/>
          </p:nvPr>
        </p:nvSpPr>
        <p:spPr/>
        <p:txBody>
          <a:bodyPr>
            <a:normAutofit fontScale="92500" lnSpcReduction="10000"/>
          </a:bodyPr>
          <a:lstStyle/>
          <a:p>
            <a:pPr marL="0" indent="0">
              <a:buNone/>
            </a:pPr>
            <a:endParaRPr lang="fr-FR" dirty="0"/>
          </a:p>
          <a:p>
            <a:r>
              <a:rPr lang="fr-FR" sz="2000" i="1" dirty="0" err="1"/>
              <a:t>Descola</a:t>
            </a:r>
            <a:r>
              <a:rPr lang="fr-FR" sz="2000" i="1" dirty="0"/>
              <a:t> « Nous aurons accompli un grand pas le jour où nous donnerons des droits non plus seulement aux humains mais à des écosystèmes, c’est-à-dire à des collectifs incluant humains et non-humains, donc à des rapports et plus seulement à des êtres. »Télérama</a:t>
            </a:r>
            <a:r>
              <a:rPr lang="fr-FR" sz="2000" dirty="0"/>
              <a:t>, n° 3392, 17-23 janvier 2015.</a:t>
            </a:r>
          </a:p>
          <a:p>
            <a:r>
              <a:rPr lang="fr-FR" sz="2000" dirty="0"/>
              <a:t>Serres «Reste à inventer de nouveaux liens… L’ordre des raisons encore utile, certes, mais parfois obsolète, laisse place à une nouvelle raison, accueillante au concret singulier, naturellement labyrinthique… au récit. » Petite </a:t>
            </a:r>
            <a:r>
              <a:rPr lang="fr-FR" sz="2000" dirty="0" err="1"/>
              <a:t>Poucette</a:t>
            </a:r>
            <a:r>
              <a:rPr lang="fr-FR" sz="2000" dirty="0"/>
              <a:t>, 2012, p. 16 et 47.</a:t>
            </a:r>
          </a:p>
          <a:p>
            <a:r>
              <a:rPr lang="fr-FR" sz="2000" dirty="0"/>
              <a:t>La relation précède ses termes, Deleuze, Glissant, Housset, </a:t>
            </a:r>
            <a:r>
              <a:rPr lang="fr-FR" sz="2000" dirty="0" err="1"/>
              <a:t>Balibar</a:t>
            </a:r>
            <a:endParaRPr lang="fr-FR" sz="2000" dirty="0"/>
          </a:p>
        </p:txBody>
      </p:sp>
      <p:sp>
        <p:nvSpPr>
          <p:cNvPr id="4" name="Espace réservé de la date 3">
            <a:extLst>
              <a:ext uri="{FF2B5EF4-FFF2-40B4-BE49-F238E27FC236}">
                <a16:creationId xmlns:a16="http://schemas.microsoft.com/office/drawing/2014/main" id="{1261BADB-FB66-8F41-8051-8607DA0BCF2D}"/>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208BF246-72E8-754B-A320-E96C6E5A29E6}"/>
              </a:ext>
            </a:extLst>
          </p:cNvPr>
          <p:cNvSpPr>
            <a:spLocks noGrp="1"/>
          </p:cNvSpPr>
          <p:nvPr>
            <p:ph type="sldNum" sz="quarter" idx="12"/>
          </p:nvPr>
        </p:nvSpPr>
        <p:spPr/>
        <p:txBody>
          <a:bodyPr/>
          <a:lstStyle/>
          <a:p>
            <a:fld id="{7F5CE407-6216-4202-80E4-A30DC2F709B2}" type="slidenum">
              <a:rPr lang="en-US" smtClean="0"/>
              <a:t>35</a:t>
            </a:fld>
            <a:endParaRPr lang="en-US"/>
          </a:p>
        </p:txBody>
      </p:sp>
    </p:spTree>
    <p:extLst>
      <p:ext uri="{BB962C8B-B14F-4D97-AF65-F5344CB8AC3E}">
        <p14:creationId xmlns:p14="http://schemas.microsoft.com/office/powerpoint/2010/main" val="12191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1FEE7-7587-044F-850E-1BEE51651DDA}"/>
              </a:ext>
            </a:extLst>
          </p:cNvPr>
          <p:cNvSpPr>
            <a:spLocks noGrp="1"/>
          </p:cNvSpPr>
          <p:nvPr>
            <p:ph type="title"/>
          </p:nvPr>
        </p:nvSpPr>
        <p:spPr/>
        <p:txBody>
          <a:bodyPr/>
          <a:lstStyle/>
          <a:p>
            <a:r>
              <a:rPr lang="fr-FR" dirty="0"/>
              <a:t>Article 9.- Rapport naturel</a:t>
            </a:r>
          </a:p>
        </p:txBody>
      </p:sp>
      <p:sp>
        <p:nvSpPr>
          <p:cNvPr id="3" name="Espace réservé du contenu 2">
            <a:extLst>
              <a:ext uri="{FF2B5EF4-FFF2-40B4-BE49-F238E27FC236}">
                <a16:creationId xmlns:a16="http://schemas.microsoft.com/office/drawing/2014/main" id="{E9CFD755-31C4-F443-9491-69A68D43C7FB}"/>
              </a:ext>
            </a:extLst>
          </p:cNvPr>
          <p:cNvSpPr>
            <a:spLocks noGrp="1"/>
          </p:cNvSpPr>
          <p:nvPr>
            <p:ph idx="1"/>
          </p:nvPr>
        </p:nvSpPr>
        <p:spPr/>
        <p:txBody>
          <a:bodyPr>
            <a:normAutofit/>
          </a:bodyPr>
          <a:lstStyle/>
          <a:p>
            <a:r>
              <a:rPr lang="fr-FR" sz="3200" dirty="0"/>
              <a:t>Les rapports entre les humains et les entités naturelles ont des droits de protection réciproque, de </a:t>
            </a:r>
            <a:r>
              <a:rPr lang="fr-FR" sz="3200" dirty="0" err="1"/>
              <a:t>co-évolution</a:t>
            </a:r>
            <a:r>
              <a:rPr lang="fr-FR" sz="3200" dirty="0"/>
              <a:t> et de dialogue engageant la responsabilité des premiers envers les seconds. </a:t>
            </a:r>
          </a:p>
          <a:p>
            <a:r>
              <a:rPr lang="fr-FR" sz="2000" dirty="0"/>
              <a:t>Code civil imaginaire inspiré de Michel Serres, Le contrat naturel, Edgar Morin, </a:t>
            </a:r>
            <a:r>
              <a:rPr lang="fr-FR" sz="2000" dirty="0" err="1"/>
              <a:t>Descola</a:t>
            </a:r>
            <a:r>
              <a:rPr lang="fr-FR" sz="2000" dirty="0"/>
              <a:t>, etc.</a:t>
            </a:r>
            <a:endParaRPr lang="fr-FR" sz="3200" dirty="0"/>
          </a:p>
        </p:txBody>
      </p:sp>
      <p:sp>
        <p:nvSpPr>
          <p:cNvPr id="4" name="Espace réservé de la date 3">
            <a:extLst>
              <a:ext uri="{FF2B5EF4-FFF2-40B4-BE49-F238E27FC236}">
                <a16:creationId xmlns:a16="http://schemas.microsoft.com/office/drawing/2014/main" id="{CFB7708A-EB0F-4747-8851-9174745447F3}"/>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03AB74B6-FA7A-6E4E-970F-A395FF2D6119}"/>
              </a:ext>
            </a:extLst>
          </p:cNvPr>
          <p:cNvSpPr>
            <a:spLocks noGrp="1"/>
          </p:cNvSpPr>
          <p:nvPr>
            <p:ph type="sldNum" sz="quarter" idx="12"/>
          </p:nvPr>
        </p:nvSpPr>
        <p:spPr/>
        <p:txBody>
          <a:bodyPr/>
          <a:lstStyle/>
          <a:p>
            <a:fld id="{7F5CE407-6216-4202-80E4-A30DC2F709B2}" type="slidenum">
              <a:rPr lang="en-US" smtClean="0"/>
              <a:t>36</a:t>
            </a:fld>
            <a:endParaRPr lang="en-US"/>
          </a:p>
        </p:txBody>
      </p:sp>
    </p:spTree>
    <p:extLst>
      <p:ext uri="{BB962C8B-B14F-4D97-AF65-F5344CB8AC3E}">
        <p14:creationId xmlns:p14="http://schemas.microsoft.com/office/powerpoint/2010/main" val="585888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D813AF-40F7-3743-9D61-908C787CFF8D}"/>
              </a:ext>
            </a:extLst>
          </p:cNvPr>
          <p:cNvSpPr>
            <a:spLocks noGrp="1"/>
          </p:cNvSpPr>
          <p:nvPr>
            <p:ph type="title"/>
          </p:nvPr>
        </p:nvSpPr>
        <p:spPr/>
        <p:txBody>
          <a:bodyPr/>
          <a:lstStyle/>
          <a:p>
            <a:r>
              <a:rPr lang="fr-FR" dirty="0"/>
              <a:t>Récital 9 bis.- Char</a:t>
            </a:r>
          </a:p>
        </p:txBody>
      </p:sp>
      <p:sp>
        <p:nvSpPr>
          <p:cNvPr id="3" name="Espace réservé du contenu 2">
            <a:extLst>
              <a:ext uri="{FF2B5EF4-FFF2-40B4-BE49-F238E27FC236}">
                <a16:creationId xmlns:a16="http://schemas.microsoft.com/office/drawing/2014/main" id="{F3504EA2-B36B-CB46-A68C-8AEBF4504E72}"/>
              </a:ext>
            </a:extLst>
          </p:cNvPr>
          <p:cNvSpPr>
            <a:spLocks noGrp="1"/>
          </p:cNvSpPr>
          <p:nvPr>
            <p:ph idx="1"/>
          </p:nvPr>
        </p:nvSpPr>
        <p:spPr>
          <a:xfrm>
            <a:off x="309459" y="4137198"/>
            <a:ext cx="8563701" cy="2078207"/>
          </a:xfrm>
        </p:spPr>
        <p:txBody>
          <a:bodyPr>
            <a:normAutofit fontScale="92500" lnSpcReduction="10000"/>
          </a:bodyPr>
          <a:lstStyle/>
          <a:p>
            <a:r>
              <a:rPr lang="fr-FR" sz="2800" b="1" dirty="0"/>
              <a:t>Rivière au cœur jamais détruit dans ce monde fou de prison.</a:t>
            </a:r>
          </a:p>
          <a:p>
            <a:r>
              <a:rPr lang="fr-FR" sz="2800" b="1" dirty="0"/>
              <a:t> </a:t>
            </a:r>
            <a:r>
              <a:rPr lang="fr-FR" sz="2800" b="1" dirty="0" err="1"/>
              <a:t>Garde-nous</a:t>
            </a:r>
            <a:r>
              <a:rPr lang="fr-FR" sz="2800" b="1" dirty="0"/>
              <a:t> violent et ami des abeilles de l’horizon.</a:t>
            </a:r>
            <a:endParaRPr lang="fr-FR" sz="2800" dirty="0"/>
          </a:p>
          <a:p>
            <a:r>
              <a:rPr lang="fr-FR" dirty="0"/>
              <a:t>extrait de la Sorgue, in Fureur et mystère, p. 203, 1947.</a:t>
            </a:r>
          </a:p>
          <a:p>
            <a:pPr algn="r"/>
            <a:endParaRPr lang="fr-FR" dirty="0"/>
          </a:p>
          <a:p>
            <a:pPr algn="r"/>
            <a:endParaRPr lang="fr-FR" dirty="0"/>
          </a:p>
        </p:txBody>
      </p:sp>
      <p:sp>
        <p:nvSpPr>
          <p:cNvPr id="4" name="Espace réservé de la date 3">
            <a:extLst>
              <a:ext uri="{FF2B5EF4-FFF2-40B4-BE49-F238E27FC236}">
                <a16:creationId xmlns:a16="http://schemas.microsoft.com/office/drawing/2014/main" id="{7FC5B108-C74C-324C-A73B-FF5E33D3A827}"/>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092E25F3-39E6-5043-98C2-3EC293EED3D6}"/>
              </a:ext>
            </a:extLst>
          </p:cNvPr>
          <p:cNvSpPr>
            <a:spLocks noGrp="1"/>
          </p:cNvSpPr>
          <p:nvPr>
            <p:ph type="sldNum" sz="quarter" idx="12"/>
          </p:nvPr>
        </p:nvSpPr>
        <p:spPr/>
        <p:txBody>
          <a:bodyPr/>
          <a:lstStyle/>
          <a:p>
            <a:fld id="{7F5CE407-6216-4202-80E4-A30DC2F709B2}" type="slidenum">
              <a:rPr lang="en-US" smtClean="0"/>
              <a:t>37</a:t>
            </a:fld>
            <a:endParaRPr lang="en-US"/>
          </a:p>
        </p:txBody>
      </p:sp>
      <p:pic>
        <p:nvPicPr>
          <p:cNvPr id="6" name="Picture 2" descr="En Russie, l&amp;amp;#39;eau d&amp;amp;#39;une rivière devient rouge sang à cause de la pollution -  ladepeche.fr">
            <a:extLst>
              <a:ext uri="{FF2B5EF4-FFF2-40B4-BE49-F238E27FC236}">
                <a16:creationId xmlns:a16="http://schemas.microsoft.com/office/drawing/2014/main" id="{719285EF-B945-8B40-BF95-96209A2BC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219" y="1603169"/>
            <a:ext cx="5178342" cy="253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7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36D896-D44C-5D4A-8FED-80E7DCD9AEF6}"/>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C9395F29-A314-3949-A22F-5138361BB28A}"/>
              </a:ext>
            </a:extLst>
          </p:cNvPr>
          <p:cNvSpPr>
            <a:spLocks noGrp="1"/>
          </p:cNvSpPr>
          <p:nvPr>
            <p:ph idx="1"/>
          </p:nvPr>
        </p:nvSpPr>
        <p:spPr/>
        <p:txBody>
          <a:bodyPr>
            <a:normAutofit fontScale="92500" lnSpcReduction="20000"/>
          </a:bodyPr>
          <a:lstStyle/>
          <a:p>
            <a:endParaRPr lang="fr-FR" sz="2800" dirty="0"/>
          </a:p>
          <a:p>
            <a:r>
              <a:rPr lang="fr-FR" sz="2800" dirty="0"/>
              <a:t>Proche du romantisme en Allemagne, à Cuba et en Italie, peut-être en Russie (romantisme révolutionnaire) et Chine (Victor Hugo) et avec le rapport à la nature.</a:t>
            </a:r>
          </a:p>
          <a:p>
            <a:r>
              <a:rPr lang="fr-FR" sz="2800" dirty="0"/>
              <a:t>Notion ambigüe entre démocratie, nationalisme et despotisme, libéralisme et solidarisme, rationalisme et émotivisme. </a:t>
            </a:r>
          </a:p>
          <a:p>
            <a:r>
              <a:rPr lang="fr-FR" sz="2800" dirty="0"/>
              <a:t>Notion devenue universelle, utile pour encodage.</a:t>
            </a:r>
          </a:p>
        </p:txBody>
      </p:sp>
      <p:sp>
        <p:nvSpPr>
          <p:cNvPr id="4" name="Espace réservé de la date 3">
            <a:extLst>
              <a:ext uri="{FF2B5EF4-FFF2-40B4-BE49-F238E27FC236}">
                <a16:creationId xmlns:a16="http://schemas.microsoft.com/office/drawing/2014/main" id="{7F2D24DE-A27B-9C4F-9886-4C517318026A}"/>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07D3646B-E76A-0949-B5C1-C571E9EF933A}"/>
              </a:ext>
            </a:extLst>
          </p:cNvPr>
          <p:cNvSpPr>
            <a:spLocks noGrp="1"/>
          </p:cNvSpPr>
          <p:nvPr>
            <p:ph type="sldNum" sz="quarter" idx="12"/>
          </p:nvPr>
        </p:nvSpPr>
        <p:spPr/>
        <p:txBody>
          <a:bodyPr/>
          <a:lstStyle/>
          <a:p>
            <a:fld id="{7F5CE407-6216-4202-80E4-A30DC2F709B2}" type="slidenum">
              <a:rPr lang="en-US" smtClean="0"/>
              <a:t>38</a:t>
            </a:fld>
            <a:endParaRPr lang="en-US"/>
          </a:p>
        </p:txBody>
      </p:sp>
    </p:spTree>
    <p:extLst>
      <p:ext uri="{BB962C8B-B14F-4D97-AF65-F5344CB8AC3E}">
        <p14:creationId xmlns:p14="http://schemas.microsoft.com/office/powerpoint/2010/main" val="196971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nb-NO" dirty="0"/>
            </a:br>
            <a:endParaRPr lang="fr-FR" dirty="0"/>
          </a:p>
        </p:txBody>
      </p:sp>
      <p:sp>
        <p:nvSpPr>
          <p:cNvPr id="3" name="Espace réservé du contenu 2"/>
          <p:cNvSpPr>
            <a:spLocks noGrp="1"/>
          </p:cNvSpPr>
          <p:nvPr>
            <p:ph idx="1"/>
          </p:nvPr>
        </p:nvSpPr>
        <p:spPr/>
        <p:txBody>
          <a:bodyPr>
            <a:normAutofit/>
          </a:bodyPr>
          <a:lstStyle/>
          <a:p>
            <a:endParaRPr lang="fr-FR" dirty="0"/>
          </a:p>
          <a:p>
            <a:pPr marL="0" indent="0">
              <a:buNone/>
            </a:pPr>
            <a:endParaRPr lang="en-US" dirty="0"/>
          </a:p>
          <a:p>
            <a:r>
              <a:rPr lang="fr-FR" dirty="0"/>
              <a:t>Merci de votre relationnelle attention</a:t>
            </a:r>
          </a:p>
          <a:p>
            <a:r>
              <a:rPr lang="fr-FR" dirty="0">
                <a:hlinkClick r:id="rId2"/>
              </a:rPr>
              <a:t>emmanueljeuland@wanadoo.fr</a:t>
            </a:r>
            <a:endParaRPr lang="fr-FR" dirty="0"/>
          </a:p>
          <a:p>
            <a:endParaRPr lang="en-US" dirty="0"/>
          </a:p>
        </p:txBody>
      </p:sp>
      <p:sp>
        <p:nvSpPr>
          <p:cNvPr id="4" name="Espace réservé de la date 3"/>
          <p:cNvSpPr>
            <a:spLocks noGrp="1"/>
          </p:cNvSpPr>
          <p:nvPr>
            <p:ph type="dt" sz="half" idx="10"/>
          </p:nvPr>
        </p:nvSpPr>
        <p:spPr/>
        <p:txBody>
          <a:bodyPr/>
          <a:lstStyle/>
          <a:p>
            <a:fld id="{CC47639E-669F-2442-AB3B-F64E0284D590}" type="datetime1">
              <a:rPr lang="fr-FR" smtClean="0"/>
              <a:t>08/03/2022</a:t>
            </a:fld>
            <a:endParaRPr lang="en-US"/>
          </a:p>
        </p:txBody>
      </p:sp>
      <p:sp>
        <p:nvSpPr>
          <p:cNvPr id="5" name="Espace réservé du numéro de diapositive 4"/>
          <p:cNvSpPr>
            <a:spLocks noGrp="1"/>
          </p:cNvSpPr>
          <p:nvPr>
            <p:ph type="sldNum" sz="quarter" idx="12"/>
          </p:nvPr>
        </p:nvSpPr>
        <p:spPr/>
        <p:txBody>
          <a:bodyPr/>
          <a:lstStyle/>
          <a:p>
            <a:fld id="{7F5CE407-6216-4202-80E4-A30DC2F709B2}" type="slidenum">
              <a:rPr lang="en-US" smtClean="0"/>
              <a:t>39</a:t>
            </a:fld>
            <a:endParaRPr lang="en-US"/>
          </a:p>
        </p:txBody>
      </p:sp>
      <p:pic>
        <p:nvPicPr>
          <p:cNvPr id="6" name="Espace réservé du contenu 5" descr="Sans titre1logo.png">
            <a:extLst>
              <a:ext uri="{FF2B5EF4-FFF2-40B4-BE49-F238E27FC236}">
                <a16:creationId xmlns:a16="http://schemas.microsoft.com/office/drawing/2014/main" id="{05908C82-8090-3042-8C6A-B0BB56EDCC83}"/>
              </a:ext>
            </a:extLst>
          </p:cNvPr>
          <p:cNvPicPr>
            <a:picLocks noChangeAspect="1"/>
          </p:cNvPicPr>
          <p:nvPr/>
        </p:nvPicPr>
        <p:blipFill rotWithShape="1">
          <a:blip r:embed="rId3">
            <a:extLst>
              <a:ext uri="{28A0092B-C50C-407E-A947-70E740481C1C}">
                <a14:useLocalDpi xmlns:a14="http://schemas.microsoft.com/office/drawing/2010/main" val="0"/>
              </a:ext>
            </a:extLst>
          </a:blip>
          <a:srcRect t="20763"/>
          <a:stretch/>
        </p:blipFill>
        <p:spPr>
          <a:xfrm>
            <a:off x="5863636" y="4155223"/>
            <a:ext cx="2727915" cy="2116786"/>
          </a:xfrm>
          <a:prstGeom prst="rect">
            <a:avLst/>
          </a:prstGeom>
        </p:spPr>
      </p:pic>
    </p:spTree>
    <p:extLst>
      <p:ext uri="{BB962C8B-B14F-4D97-AF65-F5344CB8AC3E}">
        <p14:creationId xmlns:p14="http://schemas.microsoft.com/office/powerpoint/2010/main" val="345473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90920E-617A-164F-8861-9E5200E12C51}"/>
              </a:ext>
            </a:extLst>
          </p:cNvPr>
          <p:cNvSpPr>
            <a:spLocks noGrp="1"/>
          </p:cNvSpPr>
          <p:nvPr>
            <p:ph type="title"/>
          </p:nvPr>
        </p:nvSpPr>
        <p:spPr/>
        <p:txBody>
          <a:bodyPr/>
          <a:lstStyle/>
          <a:p>
            <a:r>
              <a:rPr lang="fr-FR" dirty="0"/>
              <a:t>Définition </a:t>
            </a:r>
            <a:r>
              <a:rPr lang="fr-FR" dirty="0" err="1"/>
              <a:t>Oudropo</a:t>
            </a:r>
            <a:r>
              <a:rPr lang="fr-FR" dirty="0"/>
              <a:t>,,</a:t>
            </a:r>
          </a:p>
        </p:txBody>
      </p:sp>
      <p:sp>
        <p:nvSpPr>
          <p:cNvPr id="3" name="Espace réservé du contenu 2">
            <a:extLst>
              <a:ext uri="{FF2B5EF4-FFF2-40B4-BE49-F238E27FC236}">
                <a16:creationId xmlns:a16="http://schemas.microsoft.com/office/drawing/2014/main" id="{21127CFD-FF98-8841-A4B7-82465609AA8D}"/>
              </a:ext>
            </a:extLst>
          </p:cNvPr>
          <p:cNvSpPr>
            <a:spLocks noGrp="1"/>
          </p:cNvSpPr>
          <p:nvPr>
            <p:ph idx="1"/>
          </p:nvPr>
        </p:nvSpPr>
        <p:spPr/>
        <p:txBody>
          <a:bodyPr>
            <a:normAutofit/>
          </a:bodyPr>
          <a:lstStyle/>
          <a:p>
            <a:endParaRPr lang="fr-FR" sz="2400" dirty="0"/>
          </a:p>
          <a:p>
            <a:r>
              <a:rPr lang="fr-FR" sz="2400" dirty="0"/>
              <a:t>Créé en 2013 à l’université Paris 1</a:t>
            </a:r>
          </a:p>
          <a:p>
            <a:r>
              <a:rPr lang="fr-FR" sz="2400" dirty="0" err="1"/>
              <a:t>OuXpo</a:t>
            </a:r>
            <a:r>
              <a:rPr lang="fr-FR" sz="2400" dirty="0"/>
              <a:t>, sur le modèle de l’</a:t>
            </a:r>
            <a:r>
              <a:rPr lang="fr-FR" sz="2400" dirty="0" err="1"/>
              <a:t>Oulipo</a:t>
            </a:r>
            <a:r>
              <a:rPr lang="fr-FR" sz="2400" dirty="0"/>
              <a:t> (Queneau Le </a:t>
            </a:r>
            <a:r>
              <a:rPr lang="fr-FR" sz="2400" dirty="0" err="1"/>
              <a:t>Lionnais</a:t>
            </a:r>
            <a:r>
              <a:rPr lang="fr-FR" sz="2400" dirty="0"/>
              <a:t>)</a:t>
            </a:r>
          </a:p>
          <a:p>
            <a:r>
              <a:rPr lang="fr-FR" sz="2400" dirty="0"/>
              <a:t>Créer du droit potentiel à partir de contrainte</a:t>
            </a:r>
          </a:p>
          <a:p>
            <a:r>
              <a:rPr lang="fr-FR" sz="2400" i="1" dirty="0"/>
              <a:t>Law, culture and </a:t>
            </a:r>
            <a:r>
              <a:rPr lang="fr-FR" sz="2400" i="1" dirty="0" err="1"/>
              <a:t>humanities</a:t>
            </a:r>
            <a:r>
              <a:rPr lang="fr-FR" sz="2400" i="1" dirty="0"/>
              <a:t> </a:t>
            </a:r>
            <a:r>
              <a:rPr lang="fr-FR" sz="2400" dirty="0"/>
              <a:t>: pas droit dans la culture ou la littérature ou de littérature dans le droit, créer du droit avec des techniques artistiques</a:t>
            </a:r>
          </a:p>
        </p:txBody>
      </p:sp>
      <p:sp>
        <p:nvSpPr>
          <p:cNvPr id="4" name="Espace réservé de la date 3">
            <a:extLst>
              <a:ext uri="{FF2B5EF4-FFF2-40B4-BE49-F238E27FC236}">
                <a16:creationId xmlns:a16="http://schemas.microsoft.com/office/drawing/2014/main" id="{28EBCA83-C06B-864A-8064-EAD4C858E16E}"/>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83888B27-72D6-D54B-BE66-E2A1B863E89D}"/>
              </a:ext>
            </a:extLst>
          </p:cNvPr>
          <p:cNvSpPr>
            <a:spLocks noGrp="1"/>
          </p:cNvSpPr>
          <p:nvPr>
            <p:ph type="sldNum" sz="quarter" idx="12"/>
          </p:nvPr>
        </p:nvSpPr>
        <p:spPr/>
        <p:txBody>
          <a:bodyPr/>
          <a:lstStyle/>
          <a:p>
            <a:fld id="{7F5CE407-6216-4202-80E4-A30DC2F709B2}" type="slidenum">
              <a:rPr lang="en-US" smtClean="0"/>
              <a:t>4</a:t>
            </a:fld>
            <a:endParaRPr lang="en-US"/>
          </a:p>
        </p:txBody>
      </p:sp>
    </p:spTree>
    <p:extLst>
      <p:ext uri="{BB962C8B-B14F-4D97-AF65-F5344CB8AC3E}">
        <p14:creationId xmlns:p14="http://schemas.microsoft.com/office/powerpoint/2010/main" val="299450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F54F5-799E-1049-82A4-EF22C342AD09}"/>
              </a:ext>
            </a:extLst>
          </p:cNvPr>
          <p:cNvSpPr>
            <a:spLocks noGrp="1"/>
          </p:cNvSpPr>
          <p:nvPr>
            <p:ph type="title"/>
          </p:nvPr>
        </p:nvSpPr>
        <p:spPr/>
        <p:txBody>
          <a:bodyPr/>
          <a:lstStyle/>
          <a:p>
            <a:r>
              <a:rPr lang="fr-FR" dirty="0"/>
              <a:t>Exemples</a:t>
            </a:r>
          </a:p>
        </p:txBody>
      </p:sp>
      <p:sp>
        <p:nvSpPr>
          <p:cNvPr id="3" name="Espace réservé du contenu 2">
            <a:extLst>
              <a:ext uri="{FF2B5EF4-FFF2-40B4-BE49-F238E27FC236}">
                <a16:creationId xmlns:a16="http://schemas.microsoft.com/office/drawing/2014/main" id="{DEDAA888-C9B4-9F40-AF2F-5F0CBDCED94A}"/>
              </a:ext>
            </a:extLst>
          </p:cNvPr>
          <p:cNvSpPr>
            <a:spLocks noGrp="1"/>
          </p:cNvSpPr>
          <p:nvPr>
            <p:ph idx="1"/>
          </p:nvPr>
        </p:nvSpPr>
        <p:spPr/>
        <p:txBody>
          <a:bodyPr>
            <a:normAutofit fontScale="92500" lnSpcReduction="20000"/>
          </a:bodyPr>
          <a:lstStyle/>
          <a:p>
            <a:r>
              <a:rPr lang="fr-FR" sz="2800" dirty="0"/>
              <a:t>Concepts : ex. fantôme juridique, langueur en droit, principe de sérénité, etc.</a:t>
            </a:r>
          </a:p>
          <a:p>
            <a:r>
              <a:rPr lang="fr-FR" sz="2800" dirty="0"/>
              <a:t>Interprétation nouvelle : ex. article 1240 « tout fait quelconque de l’homme qui cause à autrui un dommage, oblige celui par la faute duquel il est arrivé à le réparer »  </a:t>
            </a:r>
          </a:p>
          <a:p>
            <a:r>
              <a:rPr lang="fr-FR" sz="2800" i="1" dirty="0"/>
              <a:t>sous forme de Haïku  devient : </a:t>
            </a:r>
          </a:p>
          <a:p>
            <a:pPr marL="0" indent="0" algn="ctr">
              <a:buNone/>
            </a:pPr>
            <a:r>
              <a:rPr lang="fr-FR" sz="2800" dirty="0">
                <a:solidFill>
                  <a:srgbClr val="FF0000"/>
                </a:solidFill>
              </a:rPr>
              <a:t>Un bruit de tondeuse</a:t>
            </a:r>
          </a:p>
          <a:p>
            <a:pPr marL="0" indent="0" algn="ctr">
              <a:buNone/>
            </a:pPr>
            <a:r>
              <a:rPr lang="fr-FR" sz="2800" dirty="0">
                <a:solidFill>
                  <a:srgbClr val="FF0000"/>
                </a:solidFill>
              </a:rPr>
              <a:t>Dans l’herbe trois chrysanthèmes</a:t>
            </a:r>
          </a:p>
          <a:p>
            <a:pPr marL="0" indent="0" algn="ctr">
              <a:buNone/>
            </a:pPr>
            <a:r>
              <a:rPr lang="fr-FR" sz="2800" dirty="0">
                <a:solidFill>
                  <a:srgbClr val="FF0000"/>
                </a:solidFill>
              </a:rPr>
              <a:t>Le bon juge replante</a:t>
            </a:r>
          </a:p>
          <a:p>
            <a:endParaRPr lang="fr-FR" dirty="0"/>
          </a:p>
          <a:p>
            <a:endParaRPr lang="fr-FR" dirty="0"/>
          </a:p>
        </p:txBody>
      </p:sp>
      <p:sp>
        <p:nvSpPr>
          <p:cNvPr id="4" name="Espace réservé de la date 3">
            <a:extLst>
              <a:ext uri="{FF2B5EF4-FFF2-40B4-BE49-F238E27FC236}">
                <a16:creationId xmlns:a16="http://schemas.microsoft.com/office/drawing/2014/main" id="{AA9FC949-1989-7446-9A0F-7BBE4A0ABF8E}"/>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CF5F3BEC-B75E-B646-8DC1-325CE50F88E2}"/>
              </a:ext>
            </a:extLst>
          </p:cNvPr>
          <p:cNvSpPr>
            <a:spLocks noGrp="1"/>
          </p:cNvSpPr>
          <p:nvPr>
            <p:ph type="sldNum" sz="quarter" idx="12"/>
          </p:nvPr>
        </p:nvSpPr>
        <p:spPr/>
        <p:txBody>
          <a:bodyPr/>
          <a:lstStyle/>
          <a:p>
            <a:fld id="{7F5CE407-6216-4202-80E4-A30DC2F709B2}" type="slidenum">
              <a:rPr lang="en-US" smtClean="0"/>
              <a:t>5</a:t>
            </a:fld>
            <a:endParaRPr lang="en-US"/>
          </a:p>
        </p:txBody>
      </p:sp>
    </p:spTree>
    <p:extLst>
      <p:ext uri="{BB962C8B-B14F-4D97-AF65-F5344CB8AC3E}">
        <p14:creationId xmlns:p14="http://schemas.microsoft.com/office/powerpoint/2010/main" val="53903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552EC-D76C-124D-BD4E-5875665F52DC}"/>
              </a:ext>
            </a:extLst>
          </p:cNvPr>
          <p:cNvSpPr>
            <a:spLocks noGrp="1"/>
          </p:cNvSpPr>
          <p:nvPr>
            <p:ph type="title"/>
          </p:nvPr>
        </p:nvSpPr>
        <p:spPr/>
        <p:txBody>
          <a:bodyPr/>
          <a:lstStyle/>
          <a:p>
            <a:r>
              <a:rPr lang="fr-FR" dirty="0"/>
              <a:t>Notion de rapport de droit</a:t>
            </a:r>
          </a:p>
        </p:txBody>
      </p:sp>
      <p:sp>
        <p:nvSpPr>
          <p:cNvPr id="3" name="Espace réservé du contenu 2">
            <a:extLst>
              <a:ext uri="{FF2B5EF4-FFF2-40B4-BE49-F238E27FC236}">
                <a16:creationId xmlns:a16="http://schemas.microsoft.com/office/drawing/2014/main" id="{3E26D47E-F587-864B-B07A-8E0466E8CB12}"/>
              </a:ext>
            </a:extLst>
          </p:cNvPr>
          <p:cNvSpPr>
            <a:spLocks noGrp="1"/>
          </p:cNvSpPr>
          <p:nvPr>
            <p:ph idx="1"/>
          </p:nvPr>
        </p:nvSpPr>
        <p:spPr/>
        <p:txBody>
          <a:bodyPr>
            <a:noAutofit/>
          </a:bodyPr>
          <a:lstStyle/>
          <a:p>
            <a:r>
              <a:rPr lang="fr-FR" sz="2400" dirty="0"/>
              <a:t>Une longue histoire non racontée  : </a:t>
            </a:r>
          </a:p>
          <a:p>
            <a:r>
              <a:rPr lang="fr-FR" sz="2400" dirty="0"/>
              <a:t>Aristote, Thomas d’Aquin (l’objet du droit est la justice et la justice porte sur les relations), Kant (le droit porte sur les rapports entre des sujets libres), Fichte, Savigny (le rapport de droit comme domaine de la volonté).</a:t>
            </a:r>
          </a:p>
          <a:p>
            <a:r>
              <a:rPr lang="fr-FR" sz="2400" dirty="0"/>
              <a:t>Étymologie : récit et lien</a:t>
            </a:r>
          </a:p>
        </p:txBody>
      </p:sp>
      <p:sp>
        <p:nvSpPr>
          <p:cNvPr id="4" name="Espace réservé de la date 3">
            <a:extLst>
              <a:ext uri="{FF2B5EF4-FFF2-40B4-BE49-F238E27FC236}">
                <a16:creationId xmlns:a16="http://schemas.microsoft.com/office/drawing/2014/main" id="{10815952-60CB-044D-9FB3-91C68675E4FF}"/>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63702FF5-038B-F441-ADF0-ABD176C9D5B4}"/>
              </a:ext>
            </a:extLst>
          </p:cNvPr>
          <p:cNvSpPr>
            <a:spLocks noGrp="1"/>
          </p:cNvSpPr>
          <p:nvPr>
            <p:ph type="sldNum" sz="quarter" idx="12"/>
          </p:nvPr>
        </p:nvSpPr>
        <p:spPr/>
        <p:txBody>
          <a:bodyPr/>
          <a:lstStyle/>
          <a:p>
            <a:fld id="{7F5CE407-6216-4202-80E4-A30DC2F709B2}" type="slidenum">
              <a:rPr lang="en-US" smtClean="0"/>
              <a:t>6</a:t>
            </a:fld>
            <a:endParaRPr lang="en-US"/>
          </a:p>
        </p:txBody>
      </p:sp>
    </p:spTree>
    <p:extLst>
      <p:ext uri="{BB962C8B-B14F-4D97-AF65-F5344CB8AC3E}">
        <p14:creationId xmlns:p14="http://schemas.microsoft.com/office/powerpoint/2010/main" val="3563343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62544-7608-EE4F-9700-5D4D4CCC9633}"/>
              </a:ext>
            </a:extLst>
          </p:cNvPr>
          <p:cNvSpPr>
            <a:spLocks noGrp="1"/>
          </p:cNvSpPr>
          <p:nvPr>
            <p:ph type="title"/>
          </p:nvPr>
        </p:nvSpPr>
        <p:spPr/>
        <p:txBody>
          <a:bodyPr/>
          <a:lstStyle/>
          <a:p>
            <a:pPr algn="l"/>
            <a:r>
              <a:rPr lang="fr-FR" dirty="0"/>
              <a:t>J. </a:t>
            </a:r>
            <a:r>
              <a:rPr lang="fr-FR" dirty="0" err="1"/>
              <a:t>Nedelsky</a:t>
            </a:r>
            <a:r>
              <a:rPr lang="fr-FR" dirty="0"/>
              <a:t>.    N. </a:t>
            </a:r>
            <a:r>
              <a:rPr lang="fr-FR" dirty="0" err="1"/>
              <a:t>Achterberg</a:t>
            </a:r>
            <a:endParaRPr lang="fr-FR" dirty="0"/>
          </a:p>
        </p:txBody>
      </p:sp>
      <p:pic>
        <p:nvPicPr>
          <p:cNvPr id="6" name="Espace réservé du contenu 5">
            <a:extLst>
              <a:ext uri="{FF2B5EF4-FFF2-40B4-BE49-F238E27FC236}">
                <a16:creationId xmlns:a16="http://schemas.microsoft.com/office/drawing/2014/main" id="{49CB60D0-9E33-5F48-824E-8176244C44ED}"/>
              </a:ext>
            </a:extLst>
          </p:cNvPr>
          <p:cNvPicPr>
            <a:picLocks noGrp="1" noChangeAspect="1"/>
          </p:cNvPicPr>
          <p:nvPr>
            <p:ph idx="1"/>
          </p:nvPr>
        </p:nvPicPr>
        <p:blipFill>
          <a:blip r:embed="rId2"/>
          <a:stretch>
            <a:fillRect/>
          </a:stretch>
        </p:blipFill>
        <p:spPr>
          <a:xfrm>
            <a:off x="783771" y="1947553"/>
            <a:ext cx="3051959" cy="3336965"/>
          </a:xfrm>
          <a:prstGeom prst="rect">
            <a:avLst/>
          </a:prstGeom>
        </p:spPr>
      </p:pic>
      <p:sp>
        <p:nvSpPr>
          <p:cNvPr id="4" name="Espace réservé de la date 3">
            <a:extLst>
              <a:ext uri="{FF2B5EF4-FFF2-40B4-BE49-F238E27FC236}">
                <a16:creationId xmlns:a16="http://schemas.microsoft.com/office/drawing/2014/main" id="{B675A3BD-15B9-454D-B8FC-B414484BA5F3}"/>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46686A7F-70E0-BF43-AAF3-A977C2C47929}"/>
              </a:ext>
            </a:extLst>
          </p:cNvPr>
          <p:cNvSpPr>
            <a:spLocks noGrp="1"/>
          </p:cNvSpPr>
          <p:nvPr>
            <p:ph type="sldNum" sz="quarter" idx="12"/>
          </p:nvPr>
        </p:nvSpPr>
        <p:spPr/>
        <p:txBody>
          <a:bodyPr/>
          <a:lstStyle/>
          <a:p>
            <a:fld id="{7F5CE407-6216-4202-80E4-A30DC2F709B2}" type="slidenum">
              <a:rPr lang="en-US" smtClean="0"/>
              <a:t>7</a:t>
            </a:fld>
            <a:endParaRPr lang="en-US"/>
          </a:p>
        </p:txBody>
      </p:sp>
      <p:pic>
        <p:nvPicPr>
          <p:cNvPr id="7" name="Image 6">
            <a:extLst>
              <a:ext uri="{FF2B5EF4-FFF2-40B4-BE49-F238E27FC236}">
                <a16:creationId xmlns:a16="http://schemas.microsoft.com/office/drawing/2014/main" id="{68D4EBCA-9987-9641-8CE7-9ABA9819C49B}"/>
              </a:ext>
            </a:extLst>
          </p:cNvPr>
          <p:cNvPicPr>
            <a:picLocks noChangeAspect="1"/>
          </p:cNvPicPr>
          <p:nvPr/>
        </p:nvPicPr>
        <p:blipFill>
          <a:blip r:embed="rId3"/>
          <a:stretch>
            <a:fillRect/>
          </a:stretch>
        </p:blipFill>
        <p:spPr>
          <a:xfrm>
            <a:off x="4750130" y="1674421"/>
            <a:ext cx="3841421" cy="5058888"/>
          </a:xfrm>
          <a:prstGeom prst="rect">
            <a:avLst/>
          </a:prstGeom>
        </p:spPr>
      </p:pic>
    </p:spTree>
    <p:extLst>
      <p:ext uri="{BB962C8B-B14F-4D97-AF65-F5344CB8AC3E}">
        <p14:creationId xmlns:p14="http://schemas.microsoft.com/office/powerpoint/2010/main" val="87709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FF19D-CDE2-2249-ADDB-74210F653376}"/>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F8B97156-2DB0-824D-A0EC-7ADE434E1FEB}"/>
              </a:ext>
            </a:extLst>
          </p:cNvPr>
          <p:cNvSpPr>
            <a:spLocks noGrp="1"/>
          </p:cNvSpPr>
          <p:nvPr>
            <p:ph idx="1"/>
          </p:nvPr>
        </p:nvSpPr>
        <p:spPr/>
        <p:txBody>
          <a:bodyPr>
            <a:normAutofit/>
          </a:bodyPr>
          <a:lstStyle/>
          <a:p>
            <a:r>
              <a:rPr lang="fr-FR" sz="2400" dirty="0"/>
              <a:t>Concept central de la critique féministe du droit (</a:t>
            </a:r>
            <a:r>
              <a:rPr lang="fr-FR" sz="2400" dirty="0" err="1"/>
              <a:t>Nedelsky</a:t>
            </a:r>
            <a:r>
              <a:rPr lang="fr-FR" sz="2400" dirty="0"/>
              <a:t>), liée à la justice relationnelle</a:t>
            </a:r>
          </a:p>
          <a:p>
            <a:r>
              <a:rPr lang="fr-FR" sz="2400" dirty="0"/>
              <a:t>Approche relationnelle du contrat, de la famille, du droit public, etc.</a:t>
            </a:r>
          </a:p>
          <a:p>
            <a:r>
              <a:rPr lang="fr-FR" sz="2400" dirty="0"/>
              <a:t>Code civil chinois 2021 (qui s’inspire du code russe et des auteurs allemands, américains et japonais)</a:t>
            </a:r>
          </a:p>
        </p:txBody>
      </p:sp>
      <p:sp>
        <p:nvSpPr>
          <p:cNvPr id="4" name="Espace réservé de la date 3">
            <a:extLst>
              <a:ext uri="{FF2B5EF4-FFF2-40B4-BE49-F238E27FC236}">
                <a16:creationId xmlns:a16="http://schemas.microsoft.com/office/drawing/2014/main" id="{D98B8225-BF80-2F44-B853-9C66ECE7CB55}"/>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64BAD0F7-A52B-A74A-8FA6-36794A57904D}"/>
              </a:ext>
            </a:extLst>
          </p:cNvPr>
          <p:cNvSpPr>
            <a:spLocks noGrp="1"/>
          </p:cNvSpPr>
          <p:nvPr>
            <p:ph type="sldNum" sz="quarter" idx="12"/>
          </p:nvPr>
        </p:nvSpPr>
        <p:spPr/>
        <p:txBody>
          <a:bodyPr/>
          <a:lstStyle/>
          <a:p>
            <a:fld id="{7F5CE407-6216-4202-80E4-A30DC2F709B2}" type="slidenum">
              <a:rPr lang="en-US" smtClean="0"/>
              <a:t>8</a:t>
            </a:fld>
            <a:endParaRPr lang="en-US"/>
          </a:p>
        </p:txBody>
      </p:sp>
    </p:spTree>
    <p:extLst>
      <p:ext uri="{BB962C8B-B14F-4D97-AF65-F5344CB8AC3E}">
        <p14:creationId xmlns:p14="http://schemas.microsoft.com/office/powerpoint/2010/main" val="304128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2F94E-E7F4-D043-ADE4-0E5895FAFD59}"/>
              </a:ext>
            </a:extLst>
          </p:cNvPr>
          <p:cNvSpPr>
            <a:spLocks noGrp="1"/>
          </p:cNvSpPr>
          <p:nvPr>
            <p:ph type="title"/>
          </p:nvPr>
        </p:nvSpPr>
        <p:spPr/>
        <p:txBody>
          <a:bodyPr/>
          <a:lstStyle/>
          <a:p>
            <a:r>
              <a:rPr lang="fr-FR" dirty="0"/>
              <a:t>Présupposés</a:t>
            </a:r>
          </a:p>
        </p:txBody>
      </p:sp>
      <p:sp>
        <p:nvSpPr>
          <p:cNvPr id="3" name="Espace réservé du contenu 2">
            <a:extLst>
              <a:ext uri="{FF2B5EF4-FFF2-40B4-BE49-F238E27FC236}">
                <a16:creationId xmlns:a16="http://schemas.microsoft.com/office/drawing/2014/main" id="{40852B24-E017-4148-B14A-D1B9B7F3A512}"/>
              </a:ext>
            </a:extLst>
          </p:cNvPr>
          <p:cNvSpPr>
            <a:spLocks noGrp="1"/>
          </p:cNvSpPr>
          <p:nvPr>
            <p:ph idx="1"/>
          </p:nvPr>
        </p:nvSpPr>
        <p:spPr>
          <a:xfrm>
            <a:off x="731520" y="1840675"/>
            <a:ext cx="7680960" cy="4194365"/>
          </a:xfrm>
        </p:spPr>
        <p:txBody>
          <a:bodyPr>
            <a:noAutofit/>
          </a:bodyPr>
          <a:lstStyle/>
          <a:p>
            <a:r>
              <a:rPr lang="fr-FR" sz="2000" dirty="0"/>
              <a:t>Le rapport de droit : une des cinq notion fondamentales du droit avec évènements (fait et acte), entités (personnes et biens), droits subjectifs et normes.</a:t>
            </a:r>
          </a:p>
          <a:p>
            <a:r>
              <a:rPr lang="fr-FR" sz="2000" dirty="0"/>
              <a:t>Suppose des rites et des symboles (ex. cérémonie du mariage, rituel judiciaire)</a:t>
            </a:r>
          </a:p>
          <a:p>
            <a:r>
              <a:rPr lang="fr-FR" sz="2000" dirty="0"/>
              <a:t>Varie selon les cultures. </a:t>
            </a:r>
          </a:p>
          <a:p>
            <a:r>
              <a:rPr lang="fr-FR" sz="2000" dirty="0"/>
              <a:t>Hypothèse : une notion romantique ? Romantisme au sens d’un vaste mouvement né en Allemagne anti mécaniste et anti lumières (antirationaliste</a:t>
            </a:r>
            <a:r>
              <a:rPr lang="fr-FR" sz="2000"/>
              <a:t>) tourné </a:t>
            </a:r>
            <a:r>
              <a:rPr lang="fr-FR" sz="2000" dirty="0"/>
              <a:t>vers les mystères de la nature et du sujet.</a:t>
            </a:r>
          </a:p>
        </p:txBody>
      </p:sp>
      <p:sp>
        <p:nvSpPr>
          <p:cNvPr id="4" name="Espace réservé de la date 3">
            <a:extLst>
              <a:ext uri="{FF2B5EF4-FFF2-40B4-BE49-F238E27FC236}">
                <a16:creationId xmlns:a16="http://schemas.microsoft.com/office/drawing/2014/main" id="{4D8D563C-9AC3-8743-A3B7-30810890D0A3}"/>
              </a:ext>
            </a:extLst>
          </p:cNvPr>
          <p:cNvSpPr>
            <a:spLocks noGrp="1"/>
          </p:cNvSpPr>
          <p:nvPr>
            <p:ph type="dt" sz="half" idx="10"/>
          </p:nvPr>
        </p:nvSpPr>
        <p:spPr/>
        <p:txBody>
          <a:bodyPr/>
          <a:lstStyle/>
          <a:p>
            <a:fld id="{1C4A78DF-1131-DB4B-8F2A-887C952038D1}" type="datetime1">
              <a:rPr lang="fr-FR" smtClean="0"/>
              <a:t>08/03/2022</a:t>
            </a:fld>
            <a:endParaRPr lang="en-US"/>
          </a:p>
        </p:txBody>
      </p:sp>
      <p:sp>
        <p:nvSpPr>
          <p:cNvPr id="5" name="Espace réservé du numéro de diapositive 4">
            <a:extLst>
              <a:ext uri="{FF2B5EF4-FFF2-40B4-BE49-F238E27FC236}">
                <a16:creationId xmlns:a16="http://schemas.microsoft.com/office/drawing/2014/main" id="{2BFBD143-F2AE-1F4F-A0C3-E202A9E6540A}"/>
              </a:ext>
            </a:extLst>
          </p:cNvPr>
          <p:cNvSpPr>
            <a:spLocks noGrp="1"/>
          </p:cNvSpPr>
          <p:nvPr>
            <p:ph type="sldNum" sz="quarter" idx="12"/>
          </p:nvPr>
        </p:nvSpPr>
        <p:spPr/>
        <p:txBody>
          <a:bodyPr/>
          <a:lstStyle/>
          <a:p>
            <a:fld id="{7F5CE407-6216-4202-80E4-A30DC2F709B2}" type="slidenum">
              <a:rPr lang="en-US" smtClean="0"/>
              <a:t>9</a:t>
            </a:fld>
            <a:endParaRPr lang="en-US"/>
          </a:p>
        </p:txBody>
      </p:sp>
    </p:spTree>
    <p:extLst>
      <p:ext uri="{BB962C8B-B14F-4D97-AF65-F5344CB8AC3E}">
        <p14:creationId xmlns:p14="http://schemas.microsoft.com/office/powerpoint/2010/main" val="42631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{4FC7687E-8346-9946-A5FD-CE653E1D9F31}tf10001067</Template>
  <TotalTime>30193</TotalTime>
  <Words>2411</Words>
  <Application>Microsoft Macintosh PowerPoint</Application>
  <PresentationFormat>Affichage à l'écran (4:3)</PresentationFormat>
  <Paragraphs>250</Paragraphs>
  <Slides>39</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39</vt:i4>
      </vt:variant>
    </vt:vector>
  </HeadingPairs>
  <TitlesOfParts>
    <vt:vector size="44" baseType="lpstr">
      <vt:lpstr>Arial</vt:lpstr>
      <vt:lpstr>Calibri</vt:lpstr>
      <vt:lpstr>Century Gothic</vt:lpstr>
      <vt:lpstr>Garamond</vt:lpstr>
      <vt:lpstr>Savon</vt:lpstr>
      <vt:lpstr> La Déclaration des Liens-Récits  Mars 2022  Emmanuel Jeuland</vt:lpstr>
      <vt:lpstr>Plan</vt:lpstr>
      <vt:lpstr>Oudropo.com</vt:lpstr>
      <vt:lpstr>Définition Oudropo,,</vt:lpstr>
      <vt:lpstr>Exemples</vt:lpstr>
      <vt:lpstr>Notion de rapport de droit</vt:lpstr>
      <vt:lpstr>J. Nedelsky.    N. Achterberg</vt:lpstr>
      <vt:lpstr>Enjeux</vt:lpstr>
      <vt:lpstr>Présupposés</vt:lpstr>
      <vt:lpstr>Contrainte oudropienne</vt:lpstr>
      <vt:lpstr>Préambule : définition</vt:lpstr>
      <vt:lpstr>Mots clefs</vt:lpstr>
      <vt:lpstr>IA Cédille</vt:lpstr>
      <vt:lpstr>Préambule</vt:lpstr>
      <vt:lpstr>Article 1: But des relations</vt:lpstr>
      <vt:lpstr>Récital 1 : Guanxi</vt:lpstr>
      <vt:lpstr>Article 2 Reconnaissance du rapport de droit</vt:lpstr>
      <vt:lpstr>Récital 2.- Carl Friedrich Savigny (1779-1861) descendant d’Huguenot de Moselle, épouse la sœur d’un auteur romantique Clemens Brentano (qui invente Lorelei), fait partie du romantisme d’Heidelberg qui prend la forme de l’école historique du droit. Le rapport de droit philosophique devient une notion juridique fondée sur la volonté.</vt:lpstr>
      <vt:lpstr>Suite Récital 2.- Clemens Brentano die Lore lai 1801</vt:lpstr>
      <vt:lpstr>Article 3 : Relations de droit privé</vt:lpstr>
      <vt:lpstr>Récital 3 : Gertrudis Gómez de Avellaneda (1814-1873) Grande poétesse romantique cubaine </vt:lpstr>
      <vt:lpstr>Article 4 : Relations de droit public</vt:lpstr>
      <vt:lpstr>Recital 4 : Pasukanis (1891-1937) Etude en Allemagne. Théorie générale du droit marxiste : les rapports de droit reflètent les rapports de production, exécuté lors des procès de Moscou en tant que trotskiste (Marx suit les cours de Savigny et est grand amateur des auteurs romantiques même s’il critique les réactionnaires, il y a un romantisme révolutionnaire)  La notion a été développée par Petrazyscki début 20° (étude en Allemagne) , lui se suicide en Pologne à son retour d’URSS (1867-1931)</vt:lpstr>
      <vt:lpstr>Article 5 : Relations internationales</vt:lpstr>
      <vt:lpstr>Récital 5 Allaq : relation et suspension</vt:lpstr>
      <vt:lpstr>Article 6 Relations familiales</vt:lpstr>
      <vt:lpstr>Récital 6.- La relation n’existe pas.</vt:lpstr>
      <vt:lpstr>Récital 6 bis : Origine de la filiation.</vt:lpstr>
      <vt:lpstr>Article 7 : Contenu du rapport de droit</vt:lpstr>
      <vt:lpstr>Récital 7.- Bentham (1748-1832) et Blackstone (1723-1780)</vt:lpstr>
      <vt:lpstr>Commentaire (par Brian Cox)</vt:lpstr>
      <vt:lpstr>Article 8 Relation contractuelle</vt:lpstr>
      <vt:lpstr>Récital 8.- Manzoni petit fils de Beccaria I promessi sposi 1840, romantisme italien, risorgimento, langue italienne </vt:lpstr>
      <vt:lpstr>Recital 8 Mario Allara (1902-1973)</vt:lpstr>
      <vt:lpstr>Récital 9.- Philosophes</vt:lpstr>
      <vt:lpstr>Article 9.- Rapport naturel</vt:lpstr>
      <vt:lpstr>Récital 9 bis.- Char</vt:lpstr>
      <vt:lpstr>Conclusion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Litigation, Encoding and Potential law,</dc:title>
  <dc:creator>jeuland</dc:creator>
  <cp:lastModifiedBy>emmanueljeuland1@gmail.com</cp:lastModifiedBy>
  <cp:revision>364</cp:revision>
  <cp:lastPrinted>2017-10-19T14:13:23Z</cp:lastPrinted>
  <dcterms:created xsi:type="dcterms:W3CDTF">2017-10-19T08:11:53Z</dcterms:created>
  <dcterms:modified xsi:type="dcterms:W3CDTF">2022-03-08T08:21:47Z</dcterms:modified>
</cp:coreProperties>
</file>